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embeddedFontLst>
    <p:embeddedFont>
      <p:font typeface="Avenir" panose="02000503020000020003" pitchFamily="2" charset="0"/>
      <p:regular r:id="rId34"/>
      <p:italic r:id="rId35"/>
    </p:embeddedFont>
    <p:embeddedFont>
      <p:font typeface="EB Garamond"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iiStjMhgac6EsOQa3PYhSWpQNJW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bby Wickha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p:restoredTop sz="94658"/>
  </p:normalViewPr>
  <p:slideViewPr>
    <p:cSldViewPr snapToGrid="0">
      <p:cViewPr varScale="1">
        <p:scale>
          <a:sx n="120" d="100"/>
          <a:sy n="120" d="100"/>
        </p:scale>
        <p:origin x="7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6-04T02:08:29.448" idx="1">
    <p:pos x="350" y="1046"/>
    <p:text>I love this idea!</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ycr67w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arinesanctuary.org/staf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heddaquarium.org/experiences/touch-experienc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4bbb208d5e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4bbb208d5e_1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a day to spend with family</a:t>
            </a:r>
            <a:endParaRPr/>
          </a:p>
          <a:p>
            <a:pPr marL="457200" lvl="0" indent="-317500" algn="l" rtl="0">
              <a:spcBef>
                <a:spcPts val="0"/>
              </a:spcBef>
              <a:spcAft>
                <a:spcPts val="0"/>
              </a:spcAft>
              <a:buSzPts val="1400"/>
              <a:buChar char="-"/>
            </a:pPr>
            <a:r>
              <a:rPr lang="en-US"/>
              <a:t>get them out of their daily routine</a:t>
            </a:r>
            <a:endParaRPr/>
          </a:p>
          <a:p>
            <a:pPr marL="457200" lvl="0" indent="-317500" algn="l" rtl="0">
              <a:spcBef>
                <a:spcPts val="0"/>
              </a:spcBef>
              <a:spcAft>
                <a:spcPts val="0"/>
              </a:spcAft>
              <a:buSzPts val="1400"/>
              <a:buChar char="-"/>
            </a:pPr>
            <a:r>
              <a:rPr lang="en-US"/>
              <a:t>fun activity</a:t>
            </a:r>
            <a:endParaRPr/>
          </a:p>
          <a:p>
            <a:pPr marL="457200" lvl="0" indent="-317500" algn="l" rtl="0">
              <a:spcBef>
                <a:spcPts val="0"/>
              </a:spcBef>
              <a:spcAft>
                <a:spcPts val="0"/>
              </a:spcAft>
              <a:buSzPts val="1400"/>
              <a:buChar char="-"/>
            </a:pPr>
            <a:endParaRPr/>
          </a:p>
        </p:txBody>
      </p:sp>
      <p:sp>
        <p:nvSpPr>
          <p:cNvPr id="222" name="Google Shape;222;g24bbb208d5e_1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25b9a4ffbc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225b9a4ffbc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4bbb208d5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4bbb208d5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be more clear &amp; concise: if you enter after 1pm, it’s half-priced admission rather than the slow, gradual change in ticket pricing</a:t>
            </a:r>
            <a:endParaRPr/>
          </a:p>
        </p:txBody>
      </p:sp>
      <p:sp>
        <p:nvSpPr>
          <p:cNvPr id="246" name="Google Shape;246;g24bbb208d5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25b9a4ffbc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225b9a4ffbc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4a0cd6ab5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4a0cd6ab53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24a0cd6ab53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25b9a4ffb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25b9a4ffb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225b9a4ffb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4a0cd6ab53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4a0cd6ab53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Lauren</a:t>
            </a:r>
            <a:endParaRPr/>
          </a:p>
          <a:p>
            <a:pPr marL="0" lvl="0" indent="0" algn="l" rtl="0">
              <a:spcBef>
                <a:spcPts val="0"/>
              </a:spcBef>
              <a:spcAft>
                <a:spcPts val="0"/>
              </a:spcAft>
              <a:buNone/>
            </a:pPr>
            <a:endParaRPr/>
          </a:p>
          <a:p>
            <a:pPr marL="0" lvl="0" indent="0" algn="l" rtl="0">
              <a:spcBef>
                <a:spcPts val="0"/>
              </a:spcBef>
              <a:spcAft>
                <a:spcPts val="0"/>
              </a:spcAft>
              <a:buNone/>
            </a:pPr>
            <a:r>
              <a:rPr lang="en-US"/>
              <a:t>TikTok videos: children giving testimonials, and answering trivia questions for small prizes. </a:t>
            </a:r>
            <a:endParaRPr/>
          </a:p>
          <a:p>
            <a:pPr marL="0" lvl="0" indent="0" algn="l" rtl="0">
              <a:spcBef>
                <a:spcPts val="0"/>
              </a:spcBef>
              <a:spcAft>
                <a:spcPts val="0"/>
              </a:spcAft>
              <a:buNone/>
            </a:pPr>
            <a:endParaRPr/>
          </a:p>
          <a:p>
            <a:pPr marL="0" lvl="0" indent="0" algn="l" rtl="0">
              <a:spcBef>
                <a:spcPts val="0"/>
              </a:spcBef>
              <a:spcAft>
                <a:spcPts val="0"/>
              </a:spcAft>
              <a:buNone/>
            </a:pPr>
            <a:r>
              <a:rPr lang="en-US"/>
              <a:t>Screenshot for this page from Shedd’s TikTok</a:t>
            </a:r>
            <a:endParaRPr/>
          </a:p>
          <a:p>
            <a:pPr marL="0" lvl="0" indent="0" algn="l" rtl="0">
              <a:spcBef>
                <a:spcPts val="0"/>
              </a:spcBef>
              <a:spcAft>
                <a:spcPts val="0"/>
              </a:spcAft>
              <a:buNone/>
            </a:pPr>
            <a:endParaRPr/>
          </a:p>
          <a:p>
            <a:pPr marL="0" lvl="0" indent="0" algn="l" rtl="0">
              <a:spcBef>
                <a:spcPts val="0"/>
              </a:spcBef>
              <a:spcAft>
                <a:spcPts val="0"/>
              </a:spcAft>
              <a:buNone/>
            </a:pPr>
            <a:r>
              <a:rPr lang="en-US"/>
              <a:t>Shedd will host events for families at Shedd. </a:t>
            </a:r>
            <a:endParaRPr/>
          </a:p>
          <a:p>
            <a:pPr marL="0" lvl="0" indent="0" algn="l" rtl="0">
              <a:spcBef>
                <a:spcPts val="0"/>
              </a:spcBef>
              <a:spcAft>
                <a:spcPts val="0"/>
              </a:spcAft>
              <a:buNone/>
            </a:pPr>
            <a:endParaRPr/>
          </a:p>
          <a:p>
            <a:pPr marL="0" lvl="0" indent="0" algn="l" rtl="0">
              <a:spcBef>
                <a:spcPts val="0"/>
              </a:spcBef>
              <a:spcAft>
                <a:spcPts val="0"/>
              </a:spcAft>
              <a:buNone/>
            </a:pPr>
            <a:r>
              <a:rPr lang="en-US"/>
              <a:t>Shedd sharing weekly fact videos, either of a fact about Shedd, or an animal who lives there, or their conservation efforts.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FRIDAY MORNINGS: GETTING PEOPLE TO COME IN OVER THE WEEKEND WHEN TICKET PRICES ARE HIGHER</a:t>
            </a:r>
            <a:endParaRPr/>
          </a:p>
        </p:txBody>
      </p:sp>
      <p:sp>
        <p:nvSpPr>
          <p:cNvPr id="341" name="Google Shape;341;g24a0cd6ab53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4a0cd6ab53_4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4a0cd6ab53_4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Lauren</a:t>
            </a:r>
            <a:endParaRPr/>
          </a:p>
        </p:txBody>
      </p:sp>
      <p:sp>
        <p:nvSpPr>
          <p:cNvPr id="349" name="Google Shape;349;g24a0cd6ab53_4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a0cd6ab53_4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a0cd6ab53_4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Lauren</a:t>
            </a:r>
            <a:endParaRPr/>
          </a:p>
        </p:txBody>
      </p:sp>
      <p:sp>
        <p:nvSpPr>
          <p:cNvPr id="360" name="Google Shape;360;g24a0cd6ab53_4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4bbb208d5e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4bbb208d5e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Lauren</a:t>
            </a:r>
            <a:endParaRPr/>
          </a:p>
          <a:p>
            <a:pPr marL="0" lvl="0" indent="0" algn="l" rtl="0">
              <a:spcBef>
                <a:spcPts val="0"/>
              </a:spcBef>
              <a:spcAft>
                <a:spcPts val="0"/>
              </a:spcAft>
              <a:buNone/>
            </a:pPr>
            <a:r>
              <a:rPr lang="en-US"/>
              <a:t>Add script - Screenshots </a:t>
            </a:r>
            <a:endParaRPr/>
          </a:p>
        </p:txBody>
      </p:sp>
      <p:sp>
        <p:nvSpPr>
          <p:cNvPr id="370" name="Google Shape;370;g24bbb208d5e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Lauren</a:t>
            </a:r>
            <a:endParaRPr/>
          </a:p>
        </p:txBody>
      </p:sp>
      <p:sp>
        <p:nvSpPr>
          <p:cNvPr id="378" name="Google Shape;37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25b9a4ffbc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225b9a4ffbc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Lauren</a:t>
            </a:r>
            <a:endParaRPr/>
          </a:p>
        </p:txBody>
      </p:sp>
      <p:sp>
        <p:nvSpPr>
          <p:cNvPr id="394" name="Google Shape;394;g225b9a4ffbc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25b9a4ffbc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25b9a4ffbc_0_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300">
                <a:latin typeface="Avenir"/>
                <a:ea typeface="Avenir"/>
                <a:cs typeface="Avenir"/>
                <a:sym typeface="Avenir"/>
              </a:rPr>
              <a:t>Lauren</a:t>
            </a:r>
            <a:endParaRPr sz="1300">
              <a:latin typeface="Avenir"/>
              <a:ea typeface="Avenir"/>
              <a:cs typeface="Avenir"/>
              <a:sym typeface="Avenir"/>
            </a:endParaRPr>
          </a:p>
          <a:p>
            <a:pPr marL="0" lvl="0" indent="0" algn="l" rtl="0">
              <a:spcBef>
                <a:spcPts val="0"/>
              </a:spcBef>
              <a:spcAft>
                <a:spcPts val="0"/>
              </a:spcAft>
              <a:buNone/>
            </a:pPr>
            <a:r>
              <a:rPr lang="en-US" sz="1300">
                <a:latin typeface="Avenir"/>
                <a:ea typeface="Avenir"/>
                <a:cs typeface="Avenir"/>
                <a:sym typeface="Avenir"/>
              </a:rPr>
              <a:t>This part you explain:</a:t>
            </a:r>
            <a:endParaRPr sz="1300">
              <a:latin typeface="Avenir"/>
              <a:ea typeface="Avenir"/>
              <a:cs typeface="Avenir"/>
              <a:sym typeface="Avenir"/>
            </a:endParaRPr>
          </a:p>
          <a:p>
            <a:pPr marL="457200" lvl="0" indent="-311150" algn="l" rtl="0">
              <a:spcBef>
                <a:spcPts val="0"/>
              </a:spcBef>
              <a:spcAft>
                <a:spcPts val="0"/>
              </a:spcAft>
              <a:buClr>
                <a:schemeClr val="dk1"/>
              </a:buClr>
              <a:buSzPts val="1300"/>
              <a:buFont typeface="Avenir"/>
              <a:buChar char="●"/>
            </a:pPr>
            <a:r>
              <a:rPr lang="en-US" sz="1300">
                <a:latin typeface="Avenir"/>
                <a:ea typeface="Avenir"/>
                <a:cs typeface="Avenir"/>
                <a:sym typeface="Avenir"/>
              </a:rPr>
              <a:t>Google Search ads</a:t>
            </a:r>
            <a:endParaRPr sz="1300">
              <a:latin typeface="Avenir"/>
              <a:ea typeface="Avenir"/>
              <a:cs typeface="Avenir"/>
              <a:sym typeface="Avenir"/>
            </a:endParaRPr>
          </a:p>
          <a:p>
            <a:pPr marL="914400" lvl="1" indent="-311150" algn="l" rtl="0">
              <a:spcBef>
                <a:spcPts val="0"/>
              </a:spcBef>
              <a:spcAft>
                <a:spcPts val="0"/>
              </a:spcAft>
              <a:buClr>
                <a:schemeClr val="dk1"/>
              </a:buClr>
              <a:buSzPts val="1300"/>
              <a:buFont typeface="Avenir"/>
              <a:buChar char="○"/>
            </a:pPr>
            <a:r>
              <a:rPr lang="en-US" sz="1300">
                <a:latin typeface="Avenir"/>
                <a:ea typeface="Avenir"/>
                <a:cs typeface="Avenir"/>
                <a:sym typeface="Avenir"/>
              </a:rPr>
              <a:t>keyword-based search </a:t>
            </a:r>
            <a:endParaRPr sz="1300">
              <a:latin typeface="Avenir"/>
              <a:ea typeface="Avenir"/>
              <a:cs typeface="Avenir"/>
              <a:sym typeface="Avenir"/>
            </a:endParaRPr>
          </a:p>
          <a:p>
            <a:pPr marL="914400" lvl="1" indent="-311150" algn="l" rtl="0">
              <a:spcBef>
                <a:spcPts val="0"/>
              </a:spcBef>
              <a:spcAft>
                <a:spcPts val="0"/>
              </a:spcAft>
              <a:buClr>
                <a:schemeClr val="dk1"/>
              </a:buClr>
              <a:buSzPts val="1300"/>
              <a:buFont typeface="Avenir"/>
              <a:buChar char="○"/>
            </a:pPr>
            <a:r>
              <a:rPr lang="en-US" sz="1300">
                <a:latin typeface="Avenir"/>
                <a:ea typeface="Avenir"/>
                <a:cs typeface="Avenir"/>
                <a:sym typeface="Avenir"/>
              </a:rPr>
              <a:t>example: “Chicago activities”</a:t>
            </a:r>
            <a:endParaRPr sz="1300">
              <a:latin typeface="Avenir"/>
              <a:ea typeface="Avenir"/>
              <a:cs typeface="Avenir"/>
              <a:sym typeface="Avenir"/>
            </a:endParaRPr>
          </a:p>
          <a:p>
            <a:pPr marL="457200" lvl="0" indent="-311150" algn="l" rtl="0">
              <a:spcBef>
                <a:spcPts val="0"/>
              </a:spcBef>
              <a:spcAft>
                <a:spcPts val="0"/>
              </a:spcAft>
              <a:buClr>
                <a:schemeClr val="dk1"/>
              </a:buClr>
              <a:buSzPts val="1300"/>
              <a:buFont typeface="Avenir"/>
              <a:buChar char="●"/>
            </a:pPr>
            <a:r>
              <a:rPr lang="en-US" sz="1300">
                <a:latin typeface="Avenir"/>
                <a:ea typeface="Avenir"/>
                <a:cs typeface="Avenir"/>
                <a:sym typeface="Avenir"/>
              </a:rPr>
              <a:t>Banner ads on websites with Chicago activities (e.g., choosechicago.com)</a:t>
            </a:r>
            <a:endParaRPr sz="1300">
              <a:latin typeface="Avenir"/>
              <a:ea typeface="Avenir"/>
              <a:cs typeface="Avenir"/>
              <a:sym typeface="Avenir"/>
            </a:endParaRPr>
          </a:p>
          <a:p>
            <a:pPr marL="0" lvl="0" indent="0" algn="l" rtl="0">
              <a:spcBef>
                <a:spcPts val="0"/>
              </a:spcBef>
              <a:spcAft>
                <a:spcPts val="0"/>
              </a:spcAft>
              <a:buNone/>
            </a:pPr>
            <a:endParaRPr sz="300"/>
          </a:p>
        </p:txBody>
      </p:sp>
      <p:sp>
        <p:nvSpPr>
          <p:cNvPr id="410" name="Google Shape;410;g225b9a4ffbc_0_1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4d41b5510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24d41b5510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*enhances brand image*</a:t>
            </a:r>
            <a:endParaRPr/>
          </a:p>
          <a:p>
            <a:pPr marL="457200" lvl="0" indent="-317500" algn="l" rtl="0">
              <a:spcBef>
                <a:spcPts val="0"/>
              </a:spcBef>
              <a:spcAft>
                <a:spcPts val="0"/>
              </a:spcAft>
              <a:buSzPts val="1400"/>
              <a:buChar char="-"/>
            </a:pPr>
            <a:r>
              <a:rPr lang="en-US"/>
              <a:t>Event: series of talks hosted at Shedd with marine biologists or conservationists</a:t>
            </a:r>
            <a:endParaRPr/>
          </a:p>
          <a:p>
            <a:pPr marL="914400" lvl="1" indent="-317500" algn="l" rtl="0">
              <a:spcBef>
                <a:spcPts val="0"/>
              </a:spcBef>
              <a:spcAft>
                <a:spcPts val="0"/>
              </a:spcAft>
              <a:buSzPts val="1400"/>
              <a:buChar char="-"/>
            </a:pPr>
            <a:r>
              <a:rPr lang="en-US"/>
              <a:t>people from </a:t>
            </a:r>
            <a:r>
              <a:rPr lang="en-US" u="sng">
                <a:solidFill>
                  <a:schemeClr val="hlink"/>
                </a:solidFill>
                <a:hlinkClick r:id="rId3"/>
              </a:rPr>
              <a:t>National Marine Sanctuary Foundation</a:t>
            </a:r>
            <a:r>
              <a:rPr lang="en-US"/>
              <a:t> </a:t>
            </a:r>
            <a:endParaRPr/>
          </a:p>
        </p:txBody>
      </p:sp>
      <p:sp>
        <p:nvSpPr>
          <p:cNvPr id="425" name="Google Shape;425;g24d41b5510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26d54ab61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226d54ab617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Lauren</a:t>
            </a:r>
            <a:endParaRPr/>
          </a:p>
        </p:txBody>
      </p:sp>
      <p:sp>
        <p:nvSpPr>
          <p:cNvPr id="443" name="Google Shape;443;g226d54ab617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25b9a4ffb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25b9a4ffbc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Open holidays:</a:t>
            </a:r>
            <a:endParaRPr/>
          </a:p>
          <a:p>
            <a:pPr marL="0" lvl="0" indent="0" algn="l" rtl="0">
              <a:spcBef>
                <a:spcPts val="0"/>
              </a:spcBef>
              <a:spcAft>
                <a:spcPts val="0"/>
              </a:spcAft>
              <a:buNone/>
            </a:pPr>
            <a:r>
              <a:rPr lang="en-US"/>
              <a:t>New Year’s Day (Jan. 1)</a:t>
            </a:r>
            <a:endParaRPr/>
          </a:p>
          <a:p>
            <a:pPr marL="0" lvl="0" indent="0" algn="l" rtl="0">
              <a:spcBef>
                <a:spcPts val="0"/>
              </a:spcBef>
              <a:spcAft>
                <a:spcPts val="0"/>
              </a:spcAft>
              <a:buNone/>
            </a:pPr>
            <a:r>
              <a:rPr lang="en-US"/>
              <a:t>Memorial Day (last Monday of May)</a:t>
            </a:r>
            <a:endParaRPr/>
          </a:p>
          <a:p>
            <a:pPr marL="0" lvl="0" indent="0" algn="l" rtl="0">
              <a:spcBef>
                <a:spcPts val="0"/>
              </a:spcBef>
              <a:spcAft>
                <a:spcPts val="0"/>
              </a:spcAft>
              <a:buNone/>
            </a:pPr>
            <a:r>
              <a:rPr lang="en-US"/>
              <a:t>Fourth of July (Independence Day) </a:t>
            </a:r>
            <a:endParaRPr/>
          </a:p>
          <a:p>
            <a:pPr marL="0" lvl="0" indent="0" algn="l" rtl="0">
              <a:spcBef>
                <a:spcPts val="0"/>
              </a:spcBef>
              <a:spcAft>
                <a:spcPts val="0"/>
              </a:spcAft>
              <a:buNone/>
            </a:pPr>
            <a:r>
              <a:rPr lang="en-US"/>
              <a:t>Labor Day (First monday in Sept)</a:t>
            </a:r>
            <a:endParaRPr/>
          </a:p>
          <a:p>
            <a:pPr marL="0" lvl="0" indent="0" algn="l" rtl="0">
              <a:spcBef>
                <a:spcPts val="0"/>
              </a:spcBef>
              <a:spcAft>
                <a:spcPts val="0"/>
              </a:spcAft>
              <a:buNone/>
            </a:pPr>
            <a:r>
              <a:rPr lang="en-US"/>
              <a:t>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experiences that might drive higher traffic: </a:t>
            </a:r>
            <a:r>
              <a:rPr lang="en-US" u="sng">
                <a:solidFill>
                  <a:schemeClr val="hlink"/>
                </a:solidFill>
                <a:hlinkClick r:id="rId3"/>
              </a:rPr>
              <a:t>https://www.sheddaquarium.org/experiences/touch-experiences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1" name="Google Shape;451;g225b9a4ffbc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25b9a4ffbc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25b9a4ffbc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Shedd - Aprox 2 Million visitors per year </a:t>
            </a:r>
            <a:endParaRPr/>
          </a:p>
          <a:p>
            <a:pPr marL="0" lvl="0" indent="0" algn="l" rtl="0">
              <a:spcBef>
                <a:spcPts val="0"/>
              </a:spcBef>
              <a:spcAft>
                <a:spcPts val="0"/>
              </a:spcAft>
              <a:buNone/>
            </a:pPr>
            <a:r>
              <a:rPr lang="en-US"/>
              <a:t>Children’s Museum - 400,00 visitors per year </a:t>
            </a:r>
            <a:endParaRPr/>
          </a:p>
          <a:p>
            <a:pPr marL="0" lvl="0" indent="0" algn="l" rtl="0">
              <a:spcBef>
                <a:spcPts val="0"/>
              </a:spcBef>
              <a:spcAft>
                <a:spcPts val="0"/>
              </a:spcAft>
              <a:buNone/>
            </a:pPr>
            <a:r>
              <a:rPr lang="en-US"/>
              <a:t>Field Museum - &gt;600,000 visitors per year </a:t>
            </a:r>
            <a:endParaRPr/>
          </a:p>
          <a:p>
            <a:pPr marL="0" lvl="0" indent="0" algn="l" rtl="0">
              <a:spcBef>
                <a:spcPts val="0"/>
              </a:spcBef>
              <a:spcAft>
                <a:spcPts val="0"/>
              </a:spcAft>
              <a:buNone/>
            </a:pPr>
            <a:r>
              <a:rPr lang="en-US"/>
              <a:t>Art Institute - &gt;1.5 Million visitors per year </a:t>
            </a:r>
            <a:endParaRPr/>
          </a:p>
          <a:p>
            <a:pPr marL="0" lvl="0" indent="0" algn="l" rtl="0">
              <a:spcBef>
                <a:spcPts val="0"/>
              </a:spcBef>
              <a:spcAft>
                <a:spcPts val="0"/>
              </a:spcAft>
              <a:buNone/>
            </a:pPr>
            <a:endParaRPr/>
          </a:p>
        </p:txBody>
      </p:sp>
      <p:sp>
        <p:nvSpPr>
          <p:cNvPr id="118" name="Google Shape;118;g225b9a4ffbc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bbb208d5e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4bbb208d5e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Shedd - Aprox 2 Million visitors per year </a:t>
            </a:r>
            <a:endParaRPr/>
          </a:p>
          <a:p>
            <a:pPr marL="0" lvl="0" indent="0" algn="l" rtl="0">
              <a:spcBef>
                <a:spcPts val="0"/>
              </a:spcBef>
              <a:spcAft>
                <a:spcPts val="0"/>
              </a:spcAft>
              <a:buNone/>
            </a:pPr>
            <a:r>
              <a:rPr lang="en-US"/>
              <a:t>Children’s Museum - 400,00 visitors per year </a:t>
            </a:r>
            <a:endParaRPr/>
          </a:p>
          <a:p>
            <a:pPr marL="0" lvl="0" indent="0" algn="l" rtl="0">
              <a:spcBef>
                <a:spcPts val="0"/>
              </a:spcBef>
              <a:spcAft>
                <a:spcPts val="0"/>
              </a:spcAft>
              <a:buNone/>
            </a:pPr>
            <a:r>
              <a:rPr lang="en-US"/>
              <a:t>Field Museum - &gt;600,000 visitors per year </a:t>
            </a:r>
            <a:endParaRPr/>
          </a:p>
          <a:p>
            <a:pPr marL="0" lvl="0" indent="0" algn="l" rtl="0">
              <a:spcBef>
                <a:spcPts val="0"/>
              </a:spcBef>
              <a:spcAft>
                <a:spcPts val="0"/>
              </a:spcAft>
              <a:buNone/>
            </a:pPr>
            <a:r>
              <a:rPr lang="en-US"/>
              <a:t>Art Institute - &gt;1.5 Million visitors per year </a:t>
            </a:r>
            <a:endParaRPr/>
          </a:p>
          <a:p>
            <a:pPr marL="0" lvl="0" indent="0" algn="l" rtl="0">
              <a:spcBef>
                <a:spcPts val="0"/>
              </a:spcBef>
              <a:spcAft>
                <a:spcPts val="0"/>
              </a:spcAft>
              <a:buNone/>
            </a:pPr>
            <a:endParaRPr/>
          </a:p>
          <a:p>
            <a:pPr marL="0" lvl="0" indent="0" algn="l" rtl="0">
              <a:spcBef>
                <a:spcPts val="0"/>
              </a:spcBef>
              <a:spcAft>
                <a:spcPts val="0"/>
              </a:spcAft>
              <a:buNone/>
            </a:pPr>
            <a:r>
              <a:rPr lang="en-US"/>
              <a:t>Shedd Rev 2022: 55.1M</a:t>
            </a:r>
            <a:endParaRPr/>
          </a:p>
          <a:p>
            <a:pPr marL="0" lvl="0" indent="0" algn="l" rtl="0">
              <a:spcBef>
                <a:spcPts val="0"/>
              </a:spcBef>
              <a:spcAft>
                <a:spcPts val="0"/>
              </a:spcAft>
              <a:buNone/>
            </a:pPr>
            <a:r>
              <a:rPr lang="en-US"/>
              <a:t>Art 51.0 M</a:t>
            </a:r>
            <a:endParaRPr/>
          </a:p>
          <a:p>
            <a:pPr marL="0" lvl="0" indent="0" algn="l" rtl="0">
              <a:spcBef>
                <a:spcPts val="0"/>
              </a:spcBef>
              <a:spcAft>
                <a:spcPts val="0"/>
              </a:spcAft>
              <a:buNone/>
            </a:pPr>
            <a:r>
              <a:rPr lang="en-US"/>
              <a:t>Field 90M</a:t>
            </a:r>
            <a:endParaRPr/>
          </a:p>
          <a:p>
            <a:pPr marL="0" lvl="0" indent="0" algn="l" rtl="0">
              <a:spcBef>
                <a:spcPts val="0"/>
              </a:spcBef>
              <a:spcAft>
                <a:spcPts val="0"/>
              </a:spcAft>
              <a:buNone/>
            </a:pPr>
            <a:r>
              <a:rPr lang="en-US"/>
              <a:t>Childrens 6.8M</a:t>
            </a:r>
            <a:endParaRPr/>
          </a:p>
        </p:txBody>
      </p:sp>
      <p:sp>
        <p:nvSpPr>
          <p:cNvPr id="164" name="Google Shape;164;g24bbb208d5e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Shedd home to more than 1500 species and 32,000 animals </a:t>
            </a:r>
            <a:endParaRPr/>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4a0cd6ab5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24a0cd6ab5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4a0cd6ab53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24a0cd6ab5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4a0cd6ab53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24a0cd6ab5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5"/>
              </a:buClr>
              <a:buSzPts val="5400"/>
              <a:buFont typeface="EB Garamond"/>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1000"/>
              </a:spcBef>
              <a:spcAft>
                <a:spcPts val="0"/>
              </a:spcAft>
              <a:buSzPts val="1920"/>
              <a:buNone/>
              <a:defRPr sz="2400"/>
            </a:lvl1pPr>
            <a:lvl2pPr lvl="1" algn="ctr">
              <a:lnSpc>
                <a:spcPct val="110000"/>
              </a:lnSpc>
              <a:spcBef>
                <a:spcPts val="500"/>
              </a:spcBef>
              <a:spcAft>
                <a:spcPts val="0"/>
              </a:spcAft>
              <a:buSzPts val="1600"/>
              <a:buNone/>
              <a:defRPr sz="2000"/>
            </a:lvl2pPr>
            <a:lvl3pPr lvl="2" algn="ctr">
              <a:lnSpc>
                <a:spcPct val="110000"/>
              </a:lnSpc>
              <a:spcBef>
                <a:spcPts val="500"/>
              </a:spcBef>
              <a:spcAft>
                <a:spcPts val="0"/>
              </a:spcAft>
              <a:buSzPts val="1440"/>
              <a:buNone/>
              <a:defRPr sz="1800"/>
            </a:lvl3pPr>
            <a:lvl4pPr lvl="3" algn="ctr">
              <a:lnSpc>
                <a:spcPct val="110000"/>
              </a:lnSpc>
              <a:spcBef>
                <a:spcPts val="500"/>
              </a:spcBef>
              <a:spcAft>
                <a:spcPts val="0"/>
              </a:spcAft>
              <a:buSzPts val="1280"/>
              <a:buNone/>
              <a:defRPr sz="1600"/>
            </a:lvl4pPr>
            <a:lvl5pPr lvl="4" algn="ctr">
              <a:lnSpc>
                <a:spcPct val="110000"/>
              </a:lnSpc>
              <a:spcBef>
                <a:spcPts val="500"/>
              </a:spcBef>
              <a:spcAft>
                <a:spcPts val="0"/>
              </a:spcAft>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5"/>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24"/>
          <p:cNvSpPr txBox="1">
            <a:spLocks noGrp="1"/>
          </p:cNvSpPr>
          <p:nvPr>
            <p:ph type="title"/>
          </p:nvPr>
        </p:nvSpPr>
        <p:spPr>
          <a:xfrm>
            <a:off x="838200" y="68103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4"/>
          <p:cNvSpPr txBox="1">
            <a:spLocks noGrp="1"/>
          </p:cNvSpPr>
          <p:nvPr>
            <p:ph type="body" idx="1"/>
          </p:nvPr>
        </p:nvSpPr>
        <p:spPr>
          <a:xfrm rot="5400000">
            <a:off x="4096847" y="-1079990"/>
            <a:ext cx="3998306" cy="10515600"/>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1000"/>
              </a:spcBef>
              <a:spcAft>
                <a:spcPts val="0"/>
              </a:spcAft>
              <a:buSzPts val="1440"/>
              <a:buChar char="▪"/>
              <a:defRPr/>
            </a:lvl1pPr>
            <a:lvl2pPr marL="914400" lvl="1" indent="-320040" algn="l">
              <a:lnSpc>
                <a:spcPct val="110000"/>
              </a:lnSpc>
              <a:spcBef>
                <a:spcPts val="500"/>
              </a:spcBef>
              <a:spcAft>
                <a:spcPts val="0"/>
              </a:spcAft>
              <a:buSzPts val="1440"/>
              <a:buChar char="▪"/>
              <a:defRPr/>
            </a:lvl2pPr>
            <a:lvl3pPr marL="1371600" lvl="2" indent="-320039" algn="l">
              <a:lnSpc>
                <a:spcPct val="110000"/>
              </a:lnSpc>
              <a:spcBef>
                <a:spcPts val="500"/>
              </a:spcBef>
              <a:spcAft>
                <a:spcPts val="0"/>
              </a:spcAft>
              <a:buSzPts val="1440"/>
              <a:buChar char="▪"/>
              <a:defRPr/>
            </a:lvl3pPr>
            <a:lvl4pPr marL="1828800" lvl="3" indent="-320039" algn="l">
              <a:lnSpc>
                <a:spcPct val="110000"/>
              </a:lnSpc>
              <a:spcBef>
                <a:spcPts val="500"/>
              </a:spcBef>
              <a:spcAft>
                <a:spcPts val="0"/>
              </a:spcAft>
              <a:buSzPts val="1440"/>
              <a:buChar char="▪"/>
              <a:defRPr/>
            </a:lvl4pPr>
            <a:lvl5pPr marL="2286000" lvl="4" indent="-320039" algn="l">
              <a:lnSpc>
                <a:spcPct val="110000"/>
              </a:lnSpc>
              <a:spcBef>
                <a:spcPts val="5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4"/>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rot="5400000">
            <a:off x="7331869" y="2155031"/>
            <a:ext cx="5414963"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5"/>
          <p:cNvSpPr txBox="1">
            <a:spLocks noGrp="1"/>
          </p:cNvSpPr>
          <p:nvPr>
            <p:ph type="body" idx="1"/>
          </p:nvPr>
        </p:nvSpPr>
        <p:spPr>
          <a:xfrm rot="5400000">
            <a:off x="1997869" y="-397669"/>
            <a:ext cx="5414963" cy="7734300"/>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1000"/>
              </a:spcBef>
              <a:spcAft>
                <a:spcPts val="0"/>
              </a:spcAft>
              <a:buSzPts val="1440"/>
              <a:buChar char="▪"/>
              <a:defRPr/>
            </a:lvl1pPr>
            <a:lvl2pPr marL="914400" lvl="1" indent="-320040" algn="l">
              <a:lnSpc>
                <a:spcPct val="110000"/>
              </a:lnSpc>
              <a:spcBef>
                <a:spcPts val="500"/>
              </a:spcBef>
              <a:spcAft>
                <a:spcPts val="0"/>
              </a:spcAft>
              <a:buSzPts val="1440"/>
              <a:buChar char="▪"/>
              <a:defRPr/>
            </a:lvl2pPr>
            <a:lvl3pPr marL="1371600" lvl="2" indent="-320039" algn="l">
              <a:lnSpc>
                <a:spcPct val="110000"/>
              </a:lnSpc>
              <a:spcBef>
                <a:spcPts val="500"/>
              </a:spcBef>
              <a:spcAft>
                <a:spcPts val="0"/>
              </a:spcAft>
              <a:buSzPts val="1440"/>
              <a:buChar char="▪"/>
              <a:defRPr/>
            </a:lvl3pPr>
            <a:lvl4pPr marL="1828800" lvl="3" indent="-320039" algn="l">
              <a:lnSpc>
                <a:spcPct val="110000"/>
              </a:lnSpc>
              <a:spcBef>
                <a:spcPts val="500"/>
              </a:spcBef>
              <a:spcAft>
                <a:spcPts val="0"/>
              </a:spcAft>
              <a:buSzPts val="1440"/>
              <a:buChar char="▪"/>
              <a:defRPr/>
            </a:lvl4pPr>
            <a:lvl5pPr marL="2286000" lvl="4" indent="-320039" algn="l">
              <a:lnSpc>
                <a:spcPct val="110000"/>
              </a:lnSpc>
              <a:spcBef>
                <a:spcPts val="5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5"/>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5"/>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16"/>
          <p:cNvSpPr txBox="1">
            <a:spLocks noGrp="1"/>
          </p:cNvSpPr>
          <p:nvPr>
            <p:ph type="title"/>
          </p:nvPr>
        </p:nvSpPr>
        <p:spPr>
          <a:xfrm>
            <a:off x="838200" y="68103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8200" y="68103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8200" y="2178657"/>
            <a:ext cx="10515600" cy="3998306"/>
          </a:xfrm>
          <a:prstGeom prst="rect">
            <a:avLst/>
          </a:prstGeom>
          <a:noFill/>
          <a:ln>
            <a:noFill/>
          </a:ln>
        </p:spPr>
        <p:txBody>
          <a:bodyPr spcFirstLastPara="1" wrap="square" lIns="91425" tIns="45700" rIns="91425" bIns="45700" anchor="t" anchorCtr="0">
            <a:normAutofit/>
          </a:bodyPr>
          <a:lstStyle>
            <a:lvl1pPr marL="457200" lvl="0" indent="-370840" algn="l">
              <a:lnSpc>
                <a:spcPct val="110000"/>
              </a:lnSpc>
              <a:spcBef>
                <a:spcPts val="1000"/>
              </a:spcBef>
              <a:spcAft>
                <a:spcPts val="0"/>
              </a:spcAft>
              <a:buSzPts val="2240"/>
              <a:buFont typeface="Noto Sans Symbols"/>
              <a:buChar char="▪"/>
              <a:defRPr/>
            </a:lvl1pPr>
            <a:lvl2pPr marL="914400" lvl="1" indent="-350519" algn="l">
              <a:lnSpc>
                <a:spcPct val="110000"/>
              </a:lnSpc>
              <a:spcBef>
                <a:spcPts val="500"/>
              </a:spcBef>
              <a:spcAft>
                <a:spcPts val="0"/>
              </a:spcAft>
              <a:buSzPts val="1920"/>
              <a:buFont typeface="Noto Sans Symbols"/>
              <a:buChar char="▪"/>
              <a:defRPr/>
            </a:lvl2pPr>
            <a:lvl3pPr marL="1371600" lvl="2" indent="-330200" algn="l">
              <a:lnSpc>
                <a:spcPct val="110000"/>
              </a:lnSpc>
              <a:spcBef>
                <a:spcPts val="500"/>
              </a:spcBef>
              <a:spcAft>
                <a:spcPts val="0"/>
              </a:spcAft>
              <a:buSzPts val="1600"/>
              <a:buFont typeface="Noto Sans Symbols"/>
              <a:buChar char="▪"/>
              <a:defRPr/>
            </a:lvl3pPr>
            <a:lvl4pPr marL="1828800" lvl="3" indent="-320039" algn="l">
              <a:lnSpc>
                <a:spcPct val="110000"/>
              </a:lnSpc>
              <a:spcBef>
                <a:spcPts val="500"/>
              </a:spcBef>
              <a:spcAft>
                <a:spcPts val="0"/>
              </a:spcAft>
              <a:buSzPts val="1440"/>
              <a:buFont typeface="Noto Sans Symbols"/>
              <a:buChar char="▪"/>
              <a:defRPr/>
            </a:lvl4pPr>
            <a:lvl5pPr marL="2286000" lvl="4" indent="-320039" algn="l">
              <a:lnSpc>
                <a:spcPct val="110000"/>
              </a:lnSpc>
              <a:spcBef>
                <a:spcPts val="500"/>
              </a:spcBef>
              <a:spcAft>
                <a:spcPts val="0"/>
              </a:spcAft>
              <a:buSzPts val="144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7"/>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5400"/>
              <a:buFont typeface="EB Garamond"/>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920"/>
              <a:buNone/>
              <a:defRPr sz="2400">
                <a:solidFill>
                  <a:srgbClr val="888888"/>
                </a:solidFill>
              </a:defRPr>
            </a:lvl1pPr>
            <a:lvl2pPr marL="914400" lvl="1" indent="-228600" algn="l">
              <a:lnSpc>
                <a:spcPct val="110000"/>
              </a:lnSpc>
              <a:spcBef>
                <a:spcPts val="500"/>
              </a:spcBef>
              <a:spcAft>
                <a:spcPts val="0"/>
              </a:spcAft>
              <a:buSzPts val="1600"/>
              <a:buNone/>
              <a:defRPr sz="2000">
                <a:solidFill>
                  <a:srgbClr val="888888"/>
                </a:solidFill>
              </a:defRPr>
            </a:lvl2pPr>
            <a:lvl3pPr marL="1371600" lvl="2" indent="-228600" algn="l">
              <a:lnSpc>
                <a:spcPct val="110000"/>
              </a:lnSpc>
              <a:spcBef>
                <a:spcPts val="500"/>
              </a:spcBef>
              <a:spcAft>
                <a:spcPts val="0"/>
              </a:spcAft>
              <a:buSzPts val="1440"/>
              <a:buNone/>
              <a:defRPr sz="1800">
                <a:solidFill>
                  <a:srgbClr val="888888"/>
                </a:solidFill>
              </a:defRPr>
            </a:lvl3pPr>
            <a:lvl4pPr marL="1828800" lvl="3" indent="-228600" algn="l">
              <a:lnSpc>
                <a:spcPct val="110000"/>
              </a:lnSpc>
              <a:spcBef>
                <a:spcPts val="500"/>
              </a:spcBef>
              <a:spcAft>
                <a:spcPts val="0"/>
              </a:spcAft>
              <a:buSzPts val="1280"/>
              <a:buNone/>
              <a:defRPr sz="1600">
                <a:solidFill>
                  <a:srgbClr val="888888"/>
                </a:solidFill>
              </a:defRPr>
            </a:lvl4pPr>
            <a:lvl5pPr marL="2286000" lvl="4" indent="-228600" algn="l">
              <a:lnSpc>
                <a:spcPct val="110000"/>
              </a:lnSpc>
              <a:spcBef>
                <a:spcPts val="500"/>
              </a:spcBef>
              <a:spcAft>
                <a:spcPts val="0"/>
              </a:spcAft>
              <a:buSzPts val="128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18"/>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8"/>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838200" y="68103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4800"/>
              <a:buFont typeface="EB Garamond"/>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9"/>
          <p:cNvSpPr txBox="1">
            <a:spLocks noGrp="1"/>
          </p:cNvSpPr>
          <p:nvPr>
            <p:ph type="body" idx="1"/>
          </p:nvPr>
        </p:nvSpPr>
        <p:spPr>
          <a:xfrm>
            <a:off x="838200" y="2057399"/>
            <a:ext cx="5181600" cy="4119563"/>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1000"/>
              </a:spcBef>
              <a:spcAft>
                <a:spcPts val="0"/>
              </a:spcAft>
              <a:buSzPts val="1440"/>
              <a:buChar char="▪"/>
              <a:defRPr/>
            </a:lvl1pPr>
            <a:lvl2pPr marL="914400" lvl="1" indent="-320040" algn="l">
              <a:lnSpc>
                <a:spcPct val="110000"/>
              </a:lnSpc>
              <a:spcBef>
                <a:spcPts val="500"/>
              </a:spcBef>
              <a:spcAft>
                <a:spcPts val="0"/>
              </a:spcAft>
              <a:buSzPts val="1440"/>
              <a:buChar char="▪"/>
              <a:defRPr/>
            </a:lvl2pPr>
            <a:lvl3pPr marL="1371600" lvl="2" indent="-320039" algn="l">
              <a:lnSpc>
                <a:spcPct val="110000"/>
              </a:lnSpc>
              <a:spcBef>
                <a:spcPts val="500"/>
              </a:spcBef>
              <a:spcAft>
                <a:spcPts val="0"/>
              </a:spcAft>
              <a:buSzPts val="1440"/>
              <a:buChar char="▪"/>
              <a:defRPr/>
            </a:lvl3pPr>
            <a:lvl4pPr marL="1828800" lvl="3" indent="-320039" algn="l">
              <a:lnSpc>
                <a:spcPct val="110000"/>
              </a:lnSpc>
              <a:spcBef>
                <a:spcPts val="500"/>
              </a:spcBef>
              <a:spcAft>
                <a:spcPts val="0"/>
              </a:spcAft>
              <a:buSzPts val="1440"/>
              <a:buChar char="▪"/>
              <a:defRPr/>
            </a:lvl4pPr>
            <a:lvl5pPr marL="2286000" lvl="4" indent="-320039" algn="l">
              <a:lnSpc>
                <a:spcPct val="110000"/>
              </a:lnSpc>
              <a:spcBef>
                <a:spcPts val="5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9"/>
          <p:cNvSpPr txBox="1">
            <a:spLocks noGrp="1"/>
          </p:cNvSpPr>
          <p:nvPr>
            <p:ph type="body" idx="2"/>
          </p:nvPr>
        </p:nvSpPr>
        <p:spPr>
          <a:xfrm>
            <a:off x="6172200" y="2057399"/>
            <a:ext cx="5181600" cy="4119563"/>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1000"/>
              </a:spcBef>
              <a:spcAft>
                <a:spcPts val="0"/>
              </a:spcAft>
              <a:buSzPts val="1440"/>
              <a:buChar char="▪"/>
              <a:defRPr/>
            </a:lvl1pPr>
            <a:lvl2pPr marL="914400" lvl="1" indent="-320040" algn="l">
              <a:lnSpc>
                <a:spcPct val="110000"/>
              </a:lnSpc>
              <a:spcBef>
                <a:spcPts val="500"/>
              </a:spcBef>
              <a:spcAft>
                <a:spcPts val="0"/>
              </a:spcAft>
              <a:buSzPts val="1440"/>
              <a:buChar char="▪"/>
              <a:defRPr/>
            </a:lvl2pPr>
            <a:lvl3pPr marL="1371600" lvl="2" indent="-320039" algn="l">
              <a:lnSpc>
                <a:spcPct val="110000"/>
              </a:lnSpc>
              <a:spcBef>
                <a:spcPts val="500"/>
              </a:spcBef>
              <a:spcAft>
                <a:spcPts val="0"/>
              </a:spcAft>
              <a:buSzPts val="1440"/>
              <a:buChar char="▪"/>
              <a:defRPr/>
            </a:lvl3pPr>
            <a:lvl4pPr marL="1828800" lvl="3" indent="-320039" algn="l">
              <a:lnSpc>
                <a:spcPct val="110000"/>
              </a:lnSpc>
              <a:spcBef>
                <a:spcPts val="500"/>
              </a:spcBef>
              <a:spcAft>
                <a:spcPts val="0"/>
              </a:spcAft>
              <a:buSzPts val="1440"/>
              <a:buChar char="▪"/>
              <a:defRPr/>
            </a:lvl4pPr>
            <a:lvl5pPr marL="2286000" lvl="4" indent="-320039" algn="l">
              <a:lnSpc>
                <a:spcPct val="110000"/>
              </a:lnSpc>
              <a:spcBef>
                <a:spcPts val="5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9"/>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9"/>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20"/>
          <p:cNvSpPr txBox="1">
            <a:spLocks noGrp="1"/>
          </p:cNvSpPr>
          <p:nvPr>
            <p:ph type="title"/>
          </p:nvPr>
        </p:nvSpPr>
        <p:spPr>
          <a:xfrm>
            <a:off x="839788" y="668338"/>
            <a:ext cx="10515600" cy="10842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0"/>
          <p:cNvSpPr txBox="1">
            <a:spLocks noGrp="1"/>
          </p:cNvSpPr>
          <p:nvPr>
            <p:ph type="body" idx="1"/>
          </p:nvPr>
        </p:nvSpPr>
        <p:spPr>
          <a:xfrm>
            <a:off x="839788" y="1828800"/>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1920"/>
              <a:buNone/>
              <a:defRPr sz="2400" b="0"/>
            </a:lvl1pPr>
            <a:lvl2pPr marL="914400" lvl="1" indent="-228600" algn="l">
              <a:lnSpc>
                <a:spcPct val="110000"/>
              </a:lnSpc>
              <a:spcBef>
                <a:spcPts val="500"/>
              </a:spcBef>
              <a:spcAft>
                <a:spcPts val="0"/>
              </a:spcAft>
              <a:buSzPts val="1600"/>
              <a:buNone/>
              <a:defRPr sz="2000" b="1"/>
            </a:lvl2pPr>
            <a:lvl3pPr marL="1371600" lvl="2" indent="-228600" algn="l">
              <a:lnSpc>
                <a:spcPct val="110000"/>
              </a:lnSpc>
              <a:spcBef>
                <a:spcPts val="500"/>
              </a:spcBef>
              <a:spcAft>
                <a:spcPts val="0"/>
              </a:spcAft>
              <a:buSzPts val="1440"/>
              <a:buNone/>
              <a:defRPr sz="1800" b="1"/>
            </a:lvl3pPr>
            <a:lvl4pPr marL="1828800" lvl="3" indent="-228600" algn="l">
              <a:lnSpc>
                <a:spcPct val="110000"/>
              </a:lnSpc>
              <a:spcBef>
                <a:spcPts val="500"/>
              </a:spcBef>
              <a:spcAft>
                <a:spcPts val="0"/>
              </a:spcAft>
              <a:buSzPts val="1280"/>
              <a:buNone/>
              <a:defRPr sz="1600" b="1"/>
            </a:lvl4pPr>
            <a:lvl5pPr marL="2286000" lvl="4" indent="-228600" algn="l">
              <a:lnSpc>
                <a:spcPct val="110000"/>
              </a:lnSpc>
              <a:spcBef>
                <a:spcPts val="50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0"/>
          <p:cNvSpPr txBox="1">
            <a:spLocks noGrp="1"/>
          </p:cNvSpPr>
          <p:nvPr>
            <p:ph type="body" idx="2"/>
          </p:nvPr>
        </p:nvSpPr>
        <p:spPr>
          <a:xfrm>
            <a:off x="839788" y="2743199"/>
            <a:ext cx="5157787" cy="3446463"/>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1000"/>
              </a:spcBef>
              <a:spcAft>
                <a:spcPts val="0"/>
              </a:spcAft>
              <a:buSzPts val="1440"/>
              <a:buChar char="▪"/>
              <a:defRPr/>
            </a:lvl1pPr>
            <a:lvl2pPr marL="914400" lvl="1" indent="-320040" algn="l">
              <a:lnSpc>
                <a:spcPct val="110000"/>
              </a:lnSpc>
              <a:spcBef>
                <a:spcPts val="500"/>
              </a:spcBef>
              <a:spcAft>
                <a:spcPts val="0"/>
              </a:spcAft>
              <a:buSzPts val="1440"/>
              <a:buChar char="▪"/>
              <a:defRPr/>
            </a:lvl2pPr>
            <a:lvl3pPr marL="1371600" lvl="2" indent="-320039" algn="l">
              <a:lnSpc>
                <a:spcPct val="110000"/>
              </a:lnSpc>
              <a:spcBef>
                <a:spcPts val="500"/>
              </a:spcBef>
              <a:spcAft>
                <a:spcPts val="0"/>
              </a:spcAft>
              <a:buSzPts val="1440"/>
              <a:buChar char="▪"/>
              <a:defRPr/>
            </a:lvl3pPr>
            <a:lvl4pPr marL="1828800" lvl="3" indent="-320039" algn="l">
              <a:lnSpc>
                <a:spcPct val="110000"/>
              </a:lnSpc>
              <a:spcBef>
                <a:spcPts val="500"/>
              </a:spcBef>
              <a:spcAft>
                <a:spcPts val="0"/>
              </a:spcAft>
              <a:buSzPts val="1440"/>
              <a:buChar char="▪"/>
              <a:defRPr/>
            </a:lvl4pPr>
            <a:lvl5pPr marL="2286000" lvl="4" indent="-320039" algn="l">
              <a:lnSpc>
                <a:spcPct val="110000"/>
              </a:lnSpc>
              <a:spcBef>
                <a:spcPts val="5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0"/>
          <p:cNvSpPr txBox="1">
            <a:spLocks noGrp="1"/>
          </p:cNvSpPr>
          <p:nvPr>
            <p:ph type="body" idx="3"/>
          </p:nvPr>
        </p:nvSpPr>
        <p:spPr>
          <a:xfrm>
            <a:off x="6172200" y="1828800"/>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1920"/>
              <a:buNone/>
              <a:defRPr sz="2400" b="0"/>
            </a:lvl1pPr>
            <a:lvl2pPr marL="914400" lvl="1" indent="-228600" algn="l">
              <a:lnSpc>
                <a:spcPct val="110000"/>
              </a:lnSpc>
              <a:spcBef>
                <a:spcPts val="500"/>
              </a:spcBef>
              <a:spcAft>
                <a:spcPts val="0"/>
              </a:spcAft>
              <a:buSzPts val="1600"/>
              <a:buNone/>
              <a:defRPr sz="2000" b="1"/>
            </a:lvl2pPr>
            <a:lvl3pPr marL="1371600" lvl="2" indent="-228600" algn="l">
              <a:lnSpc>
                <a:spcPct val="110000"/>
              </a:lnSpc>
              <a:spcBef>
                <a:spcPts val="500"/>
              </a:spcBef>
              <a:spcAft>
                <a:spcPts val="0"/>
              </a:spcAft>
              <a:buSzPts val="1440"/>
              <a:buNone/>
              <a:defRPr sz="1800" b="1"/>
            </a:lvl3pPr>
            <a:lvl4pPr marL="1828800" lvl="3" indent="-228600" algn="l">
              <a:lnSpc>
                <a:spcPct val="110000"/>
              </a:lnSpc>
              <a:spcBef>
                <a:spcPts val="500"/>
              </a:spcBef>
              <a:spcAft>
                <a:spcPts val="0"/>
              </a:spcAft>
              <a:buSzPts val="1280"/>
              <a:buNone/>
              <a:defRPr sz="1600" b="1"/>
            </a:lvl4pPr>
            <a:lvl5pPr marL="2286000" lvl="4" indent="-228600" algn="l">
              <a:lnSpc>
                <a:spcPct val="110000"/>
              </a:lnSpc>
              <a:spcBef>
                <a:spcPts val="500"/>
              </a:spcBef>
              <a:spcAft>
                <a:spcPts val="0"/>
              </a:spcAft>
              <a:buSzPts val="128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20"/>
          <p:cNvSpPr txBox="1">
            <a:spLocks noGrp="1"/>
          </p:cNvSpPr>
          <p:nvPr>
            <p:ph type="body" idx="4"/>
          </p:nvPr>
        </p:nvSpPr>
        <p:spPr>
          <a:xfrm>
            <a:off x="6172200" y="2743199"/>
            <a:ext cx="5183188" cy="3446463"/>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1000"/>
              </a:spcBef>
              <a:spcAft>
                <a:spcPts val="0"/>
              </a:spcAft>
              <a:buSzPts val="1440"/>
              <a:buChar char="▪"/>
              <a:defRPr/>
            </a:lvl1pPr>
            <a:lvl2pPr marL="914400" lvl="1" indent="-320040" algn="l">
              <a:lnSpc>
                <a:spcPct val="110000"/>
              </a:lnSpc>
              <a:spcBef>
                <a:spcPts val="500"/>
              </a:spcBef>
              <a:spcAft>
                <a:spcPts val="0"/>
              </a:spcAft>
              <a:buSzPts val="1440"/>
              <a:buChar char="▪"/>
              <a:defRPr/>
            </a:lvl2pPr>
            <a:lvl3pPr marL="1371600" lvl="2" indent="-320039" algn="l">
              <a:lnSpc>
                <a:spcPct val="110000"/>
              </a:lnSpc>
              <a:spcBef>
                <a:spcPts val="500"/>
              </a:spcBef>
              <a:spcAft>
                <a:spcPts val="0"/>
              </a:spcAft>
              <a:buSzPts val="1440"/>
              <a:buChar char="▪"/>
              <a:defRPr/>
            </a:lvl3pPr>
            <a:lvl4pPr marL="1828800" lvl="3" indent="-320039" algn="l">
              <a:lnSpc>
                <a:spcPct val="110000"/>
              </a:lnSpc>
              <a:spcBef>
                <a:spcPts val="500"/>
              </a:spcBef>
              <a:spcAft>
                <a:spcPts val="0"/>
              </a:spcAft>
              <a:buSzPts val="1440"/>
              <a:buChar char="▪"/>
              <a:defRPr/>
            </a:lvl4pPr>
            <a:lvl5pPr marL="2286000" lvl="4" indent="-320039" algn="l">
              <a:lnSpc>
                <a:spcPct val="110000"/>
              </a:lnSpc>
              <a:spcBef>
                <a:spcPts val="500"/>
              </a:spcBef>
              <a:spcAft>
                <a:spcPts val="0"/>
              </a:spcAft>
              <a:buSzPts val="144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0"/>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0"/>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21"/>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1"/>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22"/>
          <p:cNvSpPr txBox="1">
            <a:spLocks noGrp="1"/>
          </p:cNvSpPr>
          <p:nvPr>
            <p:ph type="title"/>
          </p:nvPr>
        </p:nvSpPr>
        <p:spPr>
          <a:xfrm>
            <a:off x="839788" y="685800"/>
            <a:ext cx="3932237" cy="137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3200"/>
              <a:buFont typeface="EB Garamon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2"/>
          <p:cNvSpPr txBox="1">
            <a:spLocks noGrp="1"/>
          </p:cNvSpPr>
          <p:nvPr>
            <p:ph type="body" idx="1"/>
          </p:nvPr>
        </p:nvSpPr>
        <p:spPr>
          <a:xfrm>
            <a:off x="5183188" y="685801"/>
            <a:ext cx="6172200" cy="5175250"/>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SzPts val="2560"/>
              <a:buChar char="▪"/>
              <a:defRPr sz="3200"/>
            </a:lvl1pPr>
            <a:lvl2pPr marL="914400" lvl="1" indent="-370840" algn="l">
              <a:lnSpc>
                <a:spcPct val="110000"/>
              </a:lnSpc>
              <a:spcBef>
                <a:spcPts val="500"/>
              </a:spcBef>
              <a:spcAft>
                <a:spcPts val="0"/>
              </a:spcAft>
              <a:buSzPts val="2240"/>
              <a:buChar char="▪"/>
              <a:defRPr sz="2800"/>
            </a:lvl2pPr>
            <a:lvl3pPr marL="1371600" lvl="2" indent="-350519" algn="l">
              <a:lnSpc>
                <a:spcPct val="110000"/>
              </a:lnSpc>
              <a:spcBef>
                <a:spcPts val="500"/>
              </a:spcBef>
              <a:spcAft>
                <a:spcPts val="0"/>
              </a:spcAft>
              <a:buSzPts val="1920"/>
              <a:buChar char="▪"/>
              <a:defRPr sz="2400"/>
            </a:lvl3pPr>
            <a:lvl4pPr marL="1828800" lvl="3" indent="-330200" algn="l">
              <a:lnSpc>
                <a:spcPct val="110000"/>
              </a:lnSpc>
              <a:spcBef>
                <a:spcPts val="500"/>
              </a:spcBef>
              <a:spcAft>
                <a:spcPts val="0"/>
              </a:spcAft>
              <a:buSzPts val="1600"/>
              <a:buChar char="▪"/>
              <a:defRPr sz="2000"/>
            </a:lvl4pPr>
            <a:lvl5pPr marL="2286000" lvl="4" indent="-330200" algn="l">
              <a:lnSpc>
                <a:spcPct val="110000"/>
              </a:lnSpc>
              <a:spcBef>
                <a:spcPts val="500"/>
              </a:spcBef>
              <a:spcAft>
                <a:spcPts val="0"/>
              </a:spcAft>
              <a:buSzPts val="16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2"/>
          <p:cNvSpPr txBox="1">
            <a:spLocks noGrp="1"/>
          </p:cNvSpPr>
          <p:nvPr>
            <p:ph type="body" idx="2"/>
          </p:nvPr>
        </p:nvSpPr>
        <p:spPr>
          <a:xfrm>
            <a:off x="839788" y="2209800"/>
            <a:ext cx="3932237" cy="36591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280"/>
              <a:buNone/>
              <a:defRPr sz="1600"/>
            </a:lvl1pPr>
            <a:lvl2pPr marL="914400" lvl="1" indent="-228600" algn="l">
              <a:lnSpc>
                <a:spcPct val="110000"/>
              </a:lnSpc>
              <a:spcBef>
                <a:spcPts val="500"/>
              </a:spcBef>
              <a:spcAft>
                <a:spcPts val="0"/>
              </a:spcAft>
              <a:buSzPts val="1120"/>
              <a:buNone/>
              <a:defRPr sz="1400"/>
            </a:lvl2pPr>
            <a:lvl3pPr marL="1371600" lvl="2" indent="-228600" algn="l">
              <a:lnSpc>
                <a:spcPct val="110000"/>
              </a:lnSpc>
              <a:spcBef>
                <a:spcPts val="500"/>
              </a:spcBef>
              <a:spcAft>
                <a:spcPts val="0"/>
              </a:spcAft>
              <a:buSzPts val="960"/>
              <a:buNone/>
              <a:defRPr sz="1200"/>
            </a:lvl3pPr>
            <a:lvl4pPr marL="1828800" lvl="3" indent="-228600" algn="l">
              <a:lnSpc>
                <a:spcPct val="110000"/>
              </a:lnSpc>
              <a:spcBef>
                <a:spcPts val="500"/>
              </a:spcBef>
              <a:spcAft>
                <a:spcPts val="0"/>
              </a:spcAft>
              <a:buSzPts val="800"/>
              <a:buNone/>
              <a:defRPr sz="1000"/>
            </a:lvl4pPr>
            <a:lvl5pPr marL="2286000" lvl="4" indent="-228600" algn="l">
              <a:lnSpc>
                <a:spcPct val="110000"/>
              </a:lnSpc>
              <a:spcBef>
                <a:spcPts val="5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2"/>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2"/>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23"/>
          <p:cNvSpPr txBox="1">
            <a:spLocks noGrp="1"/>
          </p:cNvSpPr>
          <p:nvPr>
            <p:ph type="title"/>
          </p:nvPr>
        </p:nvSpPr>
        <p:spPr>
          <a:xfrm>
            <a:off x="839788" y="685800"/>
            <a:ext cx="3932237" cy="1371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5"/>
              </a:buClr>
              <a:buSzPts val="3200"/>
              <a:buFont typeface="EB Garamon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3"/>
          <p:cNvSpPr>
            <a:spLocks noGrp="1"/>
          </p:cNvSpPr>
          <p:nvPr>
            <p:ph type="pic" idx="2"/>
          </p:nvPr>
        </p:nvSpPr>
        <p:spPr>
          <a:xfrm>
            <a:off x="5183188" y="685801"/>
            <a:ext cx="6172200" cy="5175250"/>
          </a:xfrm>
          <a:prstGeom prst="rect">
            <a:avLst/>
          </a:prstGeom>
          <a:noFill/>
          <a:ln>
            <a:noFill/>
          </a:ln>
        </p:spPr>
      </p:sp>
      <p:sp>
        <p:nvSpPr>
          <p:cNvPr id="69" name="Google Shape;69;p23"/>
          <p:cNvSpPr txBox="1">
            <a:spLocks noGrp="1"/>
          </p:cNvSpPr>
          <p:nvPr>
            <p:ph type="body" idx="1"/>
          </p:nvPr>
        </p:nvSpPr>
        <p:spPr>
          <a:xfrm>
            <a:off x="839788" y="2209800"/>
            <a:ext cx="3932237" cy="36591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280"/>
              <a:buNone/>
              <a:defRPr sz="1600"/>
            </a:lvl1pPr>
            <a:lvl2pPr marL="914400" lvl="1" indent="-228600" algn="l">
              <a:lnSpc>
                <a:spcPct val="110000"/>
              </a:lnSpc>
              <a:spcBef>
                <a:spcPts val="500"/>
              </a:spcBef>
              <a:spcAft>
                <a:spcPts val="0"/>
              </a:spcAft>
              <a:buSzPts val="1120"/>
              <a:buNone/>
              <a:defRPr sz="1400"/>
            </a:lvl2pPr>
            <a:lvl3pPr marL="1371600" lvl="2" indent="-228600" algn="l">
              <a:lnSpc>
                <a:spcPct val="110000"/>
              </a:lnSpc>
              <a:spcBef>
                <a:spcPts val="500"/>
              </a:spcBef>
              <a:spcAft>
                <a:spcPts val="0"/>
              </a:spcAft>
              <a:buSzPts val="960"/>
              <a:buNone/>
              <a:defRPr sz="1200"/>
            </a:lvl3pPr>
            <a:lvl4pPr marL="1828800" lvl="3" indent="-228600" algn="l">
              <a:lnSpc>
                <a:spcPct val="110000"/>
              </a:lnSpc>
              <a:spcBef>
                <a:spcPts val="500"/>
              </a:spcBef>
              <a:spcAft>
                <a:spcPts val="0"/>
              </a:spcAft>
              <a:buSzPts val="800"/>
              <a:buNone/>
              <a:defRPr sz="1000"/>
            </a:lvl4pPr>
            <a:lvl5pPr marL="2286000" lvl="4" indent="-228600" algn="l">
              <a:lnSpc>
                <a:spcPct val="110000"/>
              </a:lnSpc>
              <a:spcBef>
                <a:spcPts val="5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3"/>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p:nvPr/>
        </p:nvSpPr>
        <p:spPr>
          <a:xfrm>
            <a:off x="0" y="0"/>
            <a:ext cx="12188952" cy="6858000"/>
          </a:xfrm>
          <a:prstGeom prst="frame">
            <a:avLst>
              <a:gd name="adj1" fmla="val 7164"/>
            </a:avLst>
          </a:prstGeom>
          <a:gradFill>
            <a:gsLst>
              <a:gs pos="0">
                <a:srgbClr val="4DB392">
                  <a:alpha val="40000"/>
                </a:srgbClr>
              </a:gs>
              <a:gs pos="100000">
                <a:srgbClr val="4EAFBA">
                  <a:alpha val="4000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11" name="Google Shape;11;p14"/>
          <p:cNvSpPr txBox="1">
            <a:spLocks noGrp="1"/>
          </p:cNvSpPr>
          <p:nvPr>
            <p:ph type="title"/>
          </p:nvPr>
        </p:nvSpPr>
        <p:spPr>
          <a:xfrm>
            <a:off x="838200" y="68103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5"/>
              </a:buClr>
              <a:buSzPts val="5200"/>
              <a:buFont typeface="EB Garamond"/>
              <a:buNone/>
              <a:defRPr sz="5200" b="0" i="0" u="none" strike="noStrike" cap="none">
                <a:solidFill>
                  <a:schemeClr val="accent5"/>
                </a:solidFill>
                <a:latin typeface="EB Garamond"/>
                <a:ea typeface="EB Garamond"/>
                <a:cs typeface="EB Garamond"/>
                <a:sym typeface="EB 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4"/>
          <p:cNvSpPr txBox="1">
            <a:spLocks noGrp="1"/>
          </p:cNvSpPr>
          <p:nvPr>
            <p:ph type="body" idx="1"/>
          </p:nvPr>
        </p:nvSpPr>
        <p:spPr>
          <a:xfrm>
            <a:off x="838200" y="2178657"/>
            <a:ext cx="10515600" cy="3998306"/>
          </a:xfrm>
          <a:prstGeom prst="rect">
            <a:avLst/>
          </a:prstGeom>
          <a:noFill/>
          <a:ln>
            <a:noFill/>
          </a:ln>
        </p:spPr>
        <p:txBody>
          <a:bodyPr spcFirstLastPara="1" wrap="square" lIns="91425" tIns="45700" rIns="91425" bIns="45700" anchor="t" anchorCtr="0">
            <a:normAutofit/>
          </a:bodyPr>
          <a:lstStyle>
            <a:lvl1pPr marL="457200" marR="0" lvl="0" indent="-370840" algn="l" rtl="0">
              <a:lnSpc>
                <a:spcPct val="110000"/>
              </a:lnSpc>
              <a:spcBef>
                <a:spcPts val="1000"/>
              </a:spcBef>
              <a:spcAft>
                <a:spcPts val="0"/>
              </a:spcAft>
              <a:buClr>
                <a:srgbClr val="E4EEEE"/>
              </a:buClr>
              <a:buSzPts val="2240"/>
              <a:buFont typeface="Noto Sans Symbols"/>
              <a:buChar char="▪"/>
              <a:defRPr sz="2800" b="0" i="0" u="none" strike="noStrike" cap="none">
                <a:solidFill>
                  <a:schemeClr val="dk2"/>
                </a:solidFill>
                <a:latin typeface="Avenir"/>
                <a:ea typeface="Avenir"/>
                <a:cs typeface="Avenir"/>
                <a:sym typeface="Avenir"/>
              </a:defRPr>
            </a:lvl1pPr>
            <a:lvl2pPr marL="914400" marR="0" lvl="1" indent="-350519" algn="l" rtl="0">
              <a:lnSpc>
                <a:spcPct val="110000"/>
              </a:lnSpc>
              <a:spcBef>
                <a:spcPts val="500"/>
              </a:spcBef>
              <a:spcAft>
                <a:spcPts val="0"/>
              </a:spcAft>
              <a:buClr>
                <a:srgbClr val="E4EEEE"/>
              </a:buClr>
              <a:buSzPts val="1920"/>
              <a:buFont typeface="Noto Sans Symbols"/>
              <a:buChar char="▪"/>
              <a:defRPr sz="2400" b="0" i="0" u="none" strike="noStrike" cap="none">
                <a:solidFill>
                  <a:schemeClr val="dk2"/>
                </a:solidFill>
                <a:latin typeface="Avenir"/>
                <a:ea typeface="Avenir"/>
                <a:cs typeface="Avenir"/>
                <a:sym typeface="Avenir"/>
              </a:defRPr>
            </a:lvl2pPr>
            <a:lvl3pPr marL="1371600" marR="0" lvl="2" indent="-330200" algn="l" rtl="0">
              <a:lnSpc>
                <a:spcPct val="110000"/>
              </a:lnSpc>
              <a:spcBef>
                <a:spcPts val="500"/>
              </a:spcBef>
              <a:spcAft>
                <a:spcPts val="0"/>
              </a:spcAft>
              <a:buClr>
                <a:srgbClr val="E4EEEE"/>
              </a:buClr>
              <a:buSzPts val="1600"/>
              <a:buFont typeface="Noto Sans Symbols"/>
              <a:buChar char="▪"/>
              <a:defRPr sz="2000" b="0" i="0" u="none" strike="noStrike" cap="none">
                <a:solidFill>
                  <a:schemeClr val="dk2"/>
                </a:solidFill>
                <a:latin typeface="Avenir"/>
                <a:ea typeface="Avenir"/>
                <a:cs typeface="Avenir"/>
                <a:sym typeface="Avenir"/>
              </a:defRPr>
            </a:lvl3pPr>
            <a:lvl4pPr marL="1828800" marR="0" lvl="3" indent="-320039" algn="l" rtl="0">
              <a:lnSpc>
                <a:spcPct val="110000"/>
              </a:lnSpc>
              <a:spcBef>
                <a:spcPts val="500"/>
              </a:spcBef>
              <a:spcAft>
                <a:spcPts val="0"/>
              </a:spcAft>
              <a:buClr>
                <a:srgbClr val="E4EEEE"/>
              </a:buClr>
              <a:buSzPts val="1440"/>
              <a:buFont typeface="Noto Sans Symbols"/>
              <a:buChar char="▪"/>
              <a:defRPr sz="1800" b="0" i="0" u="none" strike="noStrike" cap="none">
                <a:solidFill>
                  <a:schemeClr val="dk2"/>
                </a:solidFill>
                <a:latin typeface="Avenir"/>
                <a:ea typeface="Avenir"/>
                <a:cs typeface="Avenir"/>
                <a:sym typeface="Avenir"/>
              </a:defRPr>
            </a:lvl4pPr>
            <a:lvl5pPr marL="2286000" marR="0" lvl="4" indent="-320039" algn="l" rtl="0">
              <a:lnSpc>
                <a:spcPct val="110000"/>
              </a:lnSpc>
              <a:spcBef>
                <a:spcPts val="500"/>
              </a:spcBef>
              <a:spcAft>
                <a:spcPts val="0"/>
              </a:spcAft>
              <a:buClr>
                <a:srgbClr val="E4EEEE"/>
              </a:buClr>
              <a:buSzPts val="1440"/>
              <a:buFont typeface="Noto Sans Symbols"/>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13" name="Google Shape;13;p14"/>
          <p:cNvSpPr txBox="1">
            <a:spLocks noGrp="1"/>
          </p:cNvSpPr>
          <p:nvPr>
            <p:ph type="dt" idx="10"/>
          </p:nvPr>
        </p:nvSpPr>
        <p:spPr>
          <a:xfrm>
            <a:off x="838200" y="6429375"/>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4" name="Google Shape;14;p14"/>
          <p:cNvSpPr txBox="1">
            <a:spLocks noGrp="1"/>
          </p:cNvSpPr>
          <p:nvPr>
            <p:ph type="ftr" idx="11"/>
          </p:nvPr>
        </p:nvSpPr>
        <p:spPr>
          <a:xfrm>
            <a:off x="4038600" y="6429375"/>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15" name="Google Shape;15;p14"/>
          <p:cNvSpPr txBox="1">
            <a:spLocks noGrp="1"/>
          </p:cNvSpPr>
          <p:nvPr>
            <p:ph type="sldNum" idx="12"/>
          </p:nvPr>
        </p:nvSpPr>
        <p:spPr>
          <a:xfrm>
            <a:off x="8610600" y="6429375"/>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FFFFFF"/>
                </a:solidFill>
                <a:latin typeface="Avenir"/>
                <a:ea typeface="Avenir"/>
                <a:cs typeface="Avenir"/>
                <a:sym typeface="Avenir"/>
              </a:defRPr>
            </a:lvl1pPr>
            <a:lvl2pPr marL="0" marR="0" lvl="1" indent="0" algn="r" rtl="0">
              <a:spcBef>
                <a:spcPts val="0"/>
              </a:spcBef>
              <a:buNone/>
              <a:defRPr sz="900" b="0" i="0" u="none" strike="noStrike" cap="none">
                <a:solidFill>
                  <a:srgbClr val="FFFFFF"/>
                </a:solidFill>
                <a:latin typeface="Avenir"/>
                <a:ea typeface="Avenir"/>
                <a:cs typeface="Avenir"/>
                <a:sym typeface="Avenir"/>
              </a:defRPr>
            </a:lvl2pPr>
            <a:lvl3pPr marL="0" marR="0" lvl="2" indent="0" algn="r" rtl="0">
              <a:spcBef>
                <a:spcPts val="0"/>
              </a:spcBef>
              <a:buNone/>
              <a:defRPr sz="900" b="0" i="0" u="none" strike="noStrike" cap="none">
                <a:solidFill>
                  <a:srgbClr val="FFFFFF"/>
                </a:solidFill>
                <a:latin typeface="Avenir"/>
                <a:ea typeface="Avenir"/>
                <a:cs typeface="Avenir"/>
                <a:sym typeface="Avenir"/>
              </a:defRPr>
            </a:lvl3pPr>
            <a:lvl4pPr marL="0" marR="0" lvl="3" indent="0" algn="r" rtl="0">
              <a:spcBef>
                <a:spcPts val="0"/>
              </a:spcBef>
              <a:buNone/>
              <a:defRPr sz="900" b="0" i="0" u="none" strike="noStrike" cap="none">
                <a:solidFill>
                  <a:srgbClr val="FFFFFF"/>
                </a:solidFill>
                <a:latin typeface="Avenir"/>
                <a:ea typeface="Avenir"/>
                <a:cs typeface="Avenir"/>
                <a:sym typeface="Avenir"/>
              </a:defRPr>
            </a:lvl4pPr>
            <a:lvl5pPr marL="0" marR="0" lvl="4" indent="0" algn="r" rtl="0">
              <a:spcBef>
                <a:spcPts val="0"/>
              </a:spcBef>
              <a:buNone/>
              <a:defRPr sz="900" b="0" i="0" u="none" strike="noStrike" cap="none">
                <a:solidFill>
                  <a:srgbClr val="FFFFFF"/>
                </a:solidFill>
                <a:latin typeface="Avenir"/>
                <a:ea typeface="Avenir"/>
                <a:cs typeface="Avenir"/>
                <a:sym typeface="Avenir"/>
              </a:defRPr>
            </a:lvl5pPr>
            <a:lvl6pPr marL="0" marR="0" lvl="5" indent="0" algn="r" rtl="0">
              <a:spcBef>
                <a:spcPts val="0"/>
              </a:spcBef>
              <a:buNone/>
              <a:defRPr sz="900" b="0" i="0" u="none" strike="noStrike" cap="none">
                <a:solidFill>
                  <a:srgbClr val="FFFFFF"/>
                </a:solidFill>
                <a:latin typeface="Avenir"/>
                <a:ea typeface="Avenir"/>
                <a:cs typeface="Avenir"/>
                <a:sym typeface="Avenir"/>
              </a:defRPr>
            </a:lvl6pPr>
            <a:lvl7pPr marL="0" marR="0" lvl="6" indent="0" algn="r" rtl="0">
              <a:spcBef>
                <a:spcPts val="0"/>
              </a:spcBef>
              <a:buNone/>
              <a:defRPr sz="900" b="0" i="0" u="none" strike="noStrike" cap="none">
                <a:solidFill>
                  <a:srgbClr val="FFFFFF"/>
                </a:solidFill>
                <a:latin typeface="Avenir"/>
                <a:ea typeface="Avenir"/>
                <a:cs typeface="Avenir"/>
                <a:sym typeface="Avenir"/>
              </a:defRPr>
            </a:lvl7pPr>
            <a:lvl8pPr marL="0" marR="0" lvl="7" indent="0" algn="r" rtl="0">
              <a:spcBef>
                <a:spcPts val="0"/>
              </a:spcBef>
              <a:buNone/>
              <a:defRPr sz="900" b="0" i="0" u="none" strike="noStrike" cap="none">
                <a:solidFill>
                  <a:srgbClr val="FFFFFF"/>
                </a:solidFill>
                <a:latin typeface="Avenir"/>
                <a:ea typeface="Avenir"/>
                <a:cs typeface="Avenir"/>
                <a:sym typeface="Avenir"/>
              </a:defRPr>
            </a:lvl8pPr>
            <a:lvl9pPr marL="0" marR="0" lvl="8" indent="0" algn="r" rtl="0">
              <a:spcBef>
                <a:spcPts val="0"/>
              </a:spcBef>
              <a:buNone/>
              <a:defRPr sz="900" b="0" i="0" u="none" strike="noStrike" cap="none">
                <a:solidFill>
                  <a:srgbClr val="FFFFF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eta.org/blog/beluga-whale-dead-shedd-aquariums-watch/"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rive.google.com/file/d/1rjLXi3K-Esqjyb21y-xjKyo_hiub34w_/view"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drive.google.com/file/d/1uojgtPU-kwmN--Zuruzd6KRDdipTtp6o/view"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90" name="Google Shape;90;p1"/>
          <p:cNvSpPr/>
          <p:nvPr/>
        </p:nvSpPr>
        <p:spPr>
          <a:xfrm>
            <a:off x="0" y="0"/>
            <a:ext cx="12188952" cy="6858000"/>
          </a:xfrm>
          <a:prstGeom prst="rect">
            <a:avLst/>
          </a:prstGeom>
          <a:gradFill>
            <a:gsLst>
              <a:gs pos="0">
                <a:srgbClr val="4DB392">
                  <a:alpha val="60000"/>
                </a:srgbClr>
              </a:gs>
              <a:gs pos="100000">
                <a:srgbClr val="4EAFBA">
                  <a:alpha val="6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91" name="Google Shape;91;p1"/>
          <p:cNvSpPr/>
          <p:nvPr/>
        </p:nvSpPr>
        <p:spPr>
          <a:xfrm>
            <a:off x="0" y="368654"/>
            <a:ext cx="12188952" cy="6858000"/>
          </a:xfrm>
          <a:prstGeom prst="rect">
            <a:avLst/>
          </a:prstGeom>
          <a:solidFill>
            <a:schemeClr val="lt2">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92" name="Google Shape;92;p1"/>
          <p:cNvSpPr/>
          <p:nvPr/>
        </p:nvSpPr>
        <p:spPr>
          <a:xfrm rot="-5400000">
            <a:off x="2743200" y="0"/>
            <a:ext cx="6857999" cy="6857998"/>
          </a:xfrm>
          <a:prstGeom prst="ellipse">
            <a:avLst/>
          </a:prstGeom>
          <a:gradFill>
            <a:gsLst>
              <a:gs pos="0">
                <a:srgbClr val="D9EFF1">
                  <a:alpha val="40000"/>
                </a:srgbClr>
              </a:gs>
              <a:gs pos="100000">
                <a:srgbClr val="4EAFBA">
                  <a:alpha val="4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93" name="Google Shape;93;p1"/>
          <p:cNvSpPr/>
          <p:nvPr/>
        </p:nvSpPr>
        <p:spPr>
          <a:xfrm rot="-5400000">
            <a:off x="73990" y="1194074"/>
            <a:ext cx="5589934" cy="5737916"/>
          </a:xfrm>
          <a:prstGeom prst="ellipse">
            <a:avLst/>
          </a:prstGeom>
          <a:gradFill>
            <a:gsLst>
              <a:gs pos="0">
                <a:srgbClr val="4EAFBA">
                  <a:alpha val="40000"/>
                </a:srgbClr>
              </a:gs>
              <a:gs pos="100000">
                <a:srgbClr val="89AA5D">
                  <a:alpha val="2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94" name="Google Shape;94;p1"/>
          <p:cNvSpPr/>
          <p:nvPr/>
        </p:nvSpPr>
        <p:spPr>
          <a:xfrm rot="-5400000">
            <a:off x="6439622" y="194269"/>
            <a:ext cx="5760743" cy="5737917"/>
          </a:xfrm>
          <a:prstGeom prst="ellipse">
            <a:avLst/>
          </a:prstGeom>
          <a:gradFill>
            <a:gsLst>
              <a:gs pos="0">
                <a:srgbClr val="4EAFBA">
                  <a:alpha val="20000"/>
                </a:srgbClr>
              </a:gs>
              <a:gs pos="100000">
                <a:srgbClr val="89AA5D">
                  <a:alpha val="4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95" name="Google Shape;95;p1"/>
          <p:cNvSpPr txBox="1">
            <a:spLocks noGrp="1"/>
          </p:cNvSpPr>
          <p:nvPr>
            <p:ph type="ctrTitle"/>
          </p:nvPr>
        </p:nvSpPr>
        <p:spPr>
          <a:xfrm>
            <a:off x="1524000" y="1267401"/>
            <a:ext cx="9144000" cy="278067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00000"/>
              <a:buFont typeface="EB Garamond"/>
              <a:buNone/>
            </a:pPr>
            <a:br>
              <a:rPr lang="en-US" b="1">
                <a:solidFill>
                  <a:srgbClr val="FFFFFF"/>
                </a:solidFill>
              </a:rPr>
            </a:br>
            <a:r>
              <a:rPr lang="en-US" b="1">
                <a:solidFill>
                  <a:srgbClr val="FFFFFF"/>
                </a:solidFill>
              </a:rPr>
              <a:t>SHEDD AQUARIUM</a:t>
            </a:r>
            <a:br>
              <a:rPr lang="en-US" b="1">
                <a:solidFill>
                  <a:srgbClr val="FFFFFF"/>
                </a:solidFill>
              </a:rPr>
            </a:br>
            <a:r>
              <a:rPr lang="en-US" b="1"/>
              <a:t>The perfect getaway when you can’t get away. </a:t>
            </a:r>
            <a:br>
              <a:rPr lang="en-US"/>
            </a:br>
            <a:endParaRPr b="1">
              <a:solidFill>
                <a:srgbClr val="FFFFFF"/>
              </a:solidFill>
            </a:endParaRPr>
          </a:p>
        </p:txBody>
      </p:sp>
      <p:sp>
        <p:nvSpPr>
          <p:cNvPr id="96" name="Google Shape;96;p1"/>
          <p:cNvSpPr txBox="1">
            <a:spLocks noGrp="1"/>
          </p:cNvSpPr>
          <p:nvPr>
            <p:ph type="subTitle" idx="1"/>
          </p:nvPr>
        </p:nvSpPr>
        <p:spPr>
          <a:xfrm>
            <a:off x="1522475" y="3917036"/>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SzPct val="96000"/>
              <a:buNone/>
            </a:pPr>
            <a:endParaRPr dirty="0"/>
          </a:p>
        </p:txBody>
      </p:sp>
      <p:pic>
        <p:nvPicPr>
          <p:cNvPr id="97" name="Google Shape;97;p1"/>
          <p:cNvPicPr preferRelativeResize="0"/>
          <p:nvPr/>
        </p:nvPicPr>
        <p:blipFill rotWithShape="1">
          <a:blip r:embed="rId3">
            <a:alphaModFix/>
          </a:blip>
          <a:srcRect/>
          <a:stretch/>
        </p:blipFill>
        <p:spPr>
          <a:xfrm>
            <a:off x="1804192" y="4836013"/>
            <a:ext cx="1514507" cy="851910"/>
          </a:xfrm>
          <a:prstGeom prst="rect">
            <a:avLst/>
          </a:prstGeom>
          <a:noFill/>
          <a:ln>
            <a:noFill/>
          </a:ln>
        </p:spPr>
      </p:pic>
      <p:pic>
        <p:nvPicPr>
          <p:cNvPr id="98" name="Google Shape;98;p1"/>
          <p:cNvPicPr preferRelativeResize="0"/>
          <p:nvPr/>
        </p:nvPicPr>
        <p:blipFill rotWithShape="1">
          <a:blip r:embed="rId4">
            <a:alphaModFix/>
          </a:blip>
          <a:srcRect/>
          <a:stretch/>
        </p:blipFill>
        <p:spPr>
          <a:xfrm>
            <a:off x="-363509" y="4048744"/>
            <a:ext cx="5107163" cy="34501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4bbb208d5e_1_57"/>
          <p:cNvSpPr txBox="1">
            <a:spLocks noGrp="1"/>
          </p:cNvSpPr>
          <p:nvPr>
            <p:ph type="title"/>
          </p:nvPr>
        </p:nvSpPr>
        <p:spPr>
          <a:xfrm>
            <a:off x="838200" y="68103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Insights</a:t>
            </a:r>
            <a:endParaRPr b="1"/>
          </a:p>
        </p:txBody>
      </p:sp>
      <p:sp>
        <p:nvSpPr>
          <p:cNvPr id="225" name="Google Shape;225;g24bbb208d5e_1_57"/>
          <p:cNvSpPr txBox="1"/>
          <p:nvPr/>
        </p:nvSpPr>
        <p:spPr>
          <a:xfrm>
            <a:off x="838200" y="2006725"/>
            <a:ext cx="10515600" cy="2472000"/>
          </a:xfrm>
          <a:prstGeom prst="rect">
            <a:avLst/>
          </a:prstGeom>
          <a:noFill/>
          <a:ln>
            <a:noFill/>
          </a:ln>
        </p:spPr>
        <p:txBody>
          <a:bodyPr spcFirstLastPara="1" wrap="square" lIns="91425" tIns="91425" rIns="91425" bIns="91425" anchor="t" anchorCtr="0">
            <a:spAutoFit/>
          </a:bodyPr>
          <a:lstStyle/>
          <a:p>
            <a:pPr marL="457200" lvl="0" indent="-368300" algn="l" rtl="0">
              <a:lnSpc>
                <a:spcPct val="90000"/>
              </a:lnSpc>
              <a:spcBef>
                <a:spcPts val="600"/>
              </a:spcBef>
              <a:spcAft>
                <a:spcPts val="0"/>
              </a:spcAft>
              <a:buClr>
                <a:schemeClr val="dk1"/>
              </a:buClr>
              <a:buSzPts val="2200"/>
              <a:buFont typeface="Avenir"/>
              <a:buChar char="●"/>
            </a:pPr>
            <a:r>
              <a:rPr lang="en-US" sz="2200">
                <a:solidFill>
                  <a:schemeClr val="dk1"/>
                </a:solidFill>
                <a:latin typeface="Avenir"/>
                <a:ea typeface="Avenir"/>
                <a:cs typeface="Avenir"/>
                <a:sym typeface="Avenir"/>
              </a:rPr>
              <a:t>Shedd competes with many Chicago institutions</a:t>
            </a:r>
            <a:endParaRPr sz="2200">
              <a:solidFill>
                <a:schemeClr val="dk1"/>
              </a:solidFill>
              <a:latin typeface="Avenir"/>
              <a:ea typeface="Avenir"/>
              <a:cs typeface="Avenir"/>
              <a:sym typeface="Avenir"/>
            </a:endParaRPr>
          </a:p>
          <a:p>
            <a:pPr marL="457200" lvl="0" indent="-368300" algn="l" rtl="0">
              <a:lnSpc>
                <a:spcPct val="90000"/>
              </a:lnSpc>
              <a:spcBef>
                <a:spcPts val="0"/>
              </a:spcBef>
              <a:spcAft>
                <a:spcPts val="0"/>
              </a:spcAft>
              <a:buClr>
                <a:schemeClr val="dk1"/>
              </a:buClr>
              <a:buSzPts val="2200"/>
              <a:buFont typeface="Avenir"/>
              <a:buChar char="●"/>
            </a:pPr>
            <a:r>
              <a:rPr lang="en-US" sz="2200">
                <a:solidFill>
                  <a:schemeClr val="dk1"/>
                </a:solidFill>
                <a:latin typeface="Avenir"/>
                <a:ea typeface="Avenir"/>
                <a:cs typeface="Avenir"/>
                <a:sym typeface="Avenir"/>
              </a:rPr>
              <a:t>Increasing social media presence can attract visitors</a:t>
            </a:r>
            <a:endParaRPr sz="2200">
              <a:solidFill>
                <a:schemeClr val="dk1"/>
              </a:solidFill>
              <a:latin typeface="Avenir"/>
              <a:ea typeface="Avenir"/>
              <a:cs typeface="Avenir"/>
              <a:sym typeface="Avenir"/>
            </a:endParaRPr>
          </a:p>
          <a:p>
            <a:pPr marL="457200" lvl="0" indent="0" algn="l" rtl="0">
              <a:lnSpc>
                <a:spcPct val="90000"/>
              </a:lnSpc>
              <a:spcBef>
                <a:spcPts val="600"/>
              </a:spcBef>
              <a:spcAft>
                <a:spcPts val="0"/>
              </a:spcAft>
              <a:buNone/>
            </a:pPr>
            <a:endParaRPr sz="2200">
              <a:solidFill>
                <a:schemeClr val="dk1"/>
              </a:solidFill>
              <a:latin typeface="Avenir"/>
              <a:ea typeface="Avenir"/>
              <a:cs typeface="Avenir"/>
              <a:sym typeface="Avenir"/>
            </a:endParaRPr>
          </a:p>
          <a:p>
            <a:pPr marL="457200" lvl="0" indent="-368300" algn="l" rtl="0">
              <a:lnSpc>
                <a:spcPct val="90000"/>
              </a:lnSpc>
              <a:spcBef>
                <a:spcPts val="600"/>
              </a:spcBef>
              <a:spcAft>
                <a:spcPts val="0"/>
              </a:spcAft>
              <a:buClr>
                <a:schemeClr val="dk1"/>
              </a:buClr>
              <a:buSzPts val="2200"/>
              <a:buFont typeface="Avenir"/>
              <a:buChar char="●"/>
            </a:pPr>
            <a:r>
              <a:rPr lang="en-US" sz="2200">
                <a:solidFill>
                  <a:schemeClr val="dk1"/>
                </a:solidFill>
                <a:latin typeface="Avenir"/>
                <a:ea typeface="Avenir"/>
                <a:cs typeface="Avenir"/>
                <a:sym typeface="Avenir"/>
              </a:rPr>
              <a:t>Target audience: families with young children</a:t>
            </a:r>
            <a:endParaRPr sz="2200">
              <a:solidFill>
                <a:schemeClr val="dk1"/>
              </a:solidFill>
              <a:latin typeface="Avenir"/>
              <a:ea typeface="Avenir"/>
              <a:cs typeface="Avenir"/>
              <a:sym typeface="Avenir"/>
            </a:endParaRPr>
          </a:p>
          <a:p>
            <a:pPr marL="914400" lvl="1" indent="-368300" algn="l" rtl="0">
              <a:lnSpc>
                <a:spcPct val="90000"/>
              </a:lnSpc>
              <a:spcBef>
                <a:spcPts val="0"/>
              </a:spcBef>
              <a:spcAft>
                <a:spcPts val="0"/>
              </a:spcAft>
              <a:buClr>
                <a:schemeClr val="dk1"/>
              </a:buClr>
              <a:buSzPts val="2200"/>
              <a:buFont typeface="Avenir"/>
              <a:buChar char="○"/>
            </a:pPr>
            <a:r>
              <a:rPr lang="en-US" sz="2200">
                <a:solidFill>
                  <a:schemeClr val="dk1"/>
                </a:solidFill>
                <a:latin typeface="Avenir"/>
                <a:ea typeface="Avenir"/>
                <a:cs typeface="Avenir"/>
                <a:sym typeface="Avenir"/>
              </a:rPr>
              <a:t>looking for an activity that allows them to do something new</a:t>
            </a:r>
            <a:endParaRPr sz="2200">
              <a:solidFill>
                <a:schemeClr val="dk1"/>
              </a:solidFill>
              <a:latin typeface="Avenir"/>
              <a:ea typeface="Avenir"/>
              <a:cs typeface="Avenir"/>
              <a:sym typeface="Avenir"/>
            </a:endParaRPr>
          </a:p>
          <a:p>
            <a:pPr marL="914400" lvl="1" indent="-368300" algn="l" rtl="0">
              <a:lnSpc>
                <a:spcPct val="90000"/>
              </a:lnSpc>
              <a:spcBef>
                <a:spcPts val="0"/>
              </a:spcBef>
              <a:spcAft>
                <a:spcPts val="0"/>
              </a:spcAft>
              <a:buClr>
                <a:schemeClr val="dk1"/>
              </a:buClr>
              <a:buSzPts val="2200"/>
              <a:buFont typeface="Avenir"/>
              <a:buChar char="○"/>
            </a:pPr>
            <a:r>
              <a:rPr lang="en-US" sz="2200">
                <a:solidFill>
                  <a:schemeClr val="dk1"/>
                </a:solidFill>
                <a:latin typeface="Avenir"/>
                <a:ea typeface="Avenir"/>
                <a:cs typeface="Avenir"/>
                <a:sym typeface="Avenir"/>
              </a:rPr>
              <a:t>fun activity when leaving the city isn’t an option</a:t>
            </a:r>
            <a:endParaRPr sz="2200">
              <a:solidFill>
                <a:schemeClr val="dk1"/>
              </a:solidFill>
              <a:latin typeface="Avenir"/>
              <a:ea typeface="Avenir"/>
              <a:cs typeface="Avenir"/>
              <a:sym typeface="Avenir"/>
            </a:endParaRPr>
          </a:p>
          <a:p>
            <a:pPr marL="914400" lvl="1" indent="-368300" algn="l" rtl="0">
              <a:lnSpc>
                <a:spcPct val="90000"/>
              </a:lnSpc>
              <a:spcBef>
                <a:spcPts val="0"/>
              </a:spcBef>
              <a:spcAft>
                <a:spcPts val="0"/>
              </a:spcAft>
              <a:buClr>
                <a:schemeClr val="dk1"/>
              </a:buClr>
              <a:buSzPts val="2200"/>
              <a:buFont typeface="Avenir"/>
              <a:buChar char="○"/>
            </a:pPr>
            <a:r>
              <a:rPr lang="en-US" sz="2200">
                <a:solidFill>
                  <a:schemeClr val="dk1"/>
                </a:solidFill>
                <a:latin typeface="Avenir"/>
                <a:ea typeface="Avenir"/>
                <a:cs typeface="Avenir"/>
                <a:sym typeface="Avenir"/>
              </a:rPr>
              <a:t>good way to spend a day with family</a:t>
            </a:r>
            <a:endParaRPr sz="2200">
              <a:solidFill>
                <a:schemeClr val="dk1"/>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
          <p:cNvSpPr txBox="1">
            <a:spLocks noGrp="1"/>
          </p:cNvSpPr>
          <p:nvPr>
            <p:ph type="title"/>
          </p:nvPr>
        </p:nvSpPr>
        <p:spPr>
          <a:xfrm>
            <a:off x="838200" y="738189"/>
            <a:ext cx="10515600" cy="7620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800"/>
              <a:buFont typeface="EB Garamond"/>
              <a:buNone/>
            </a:pPr>
            <a:r>
              <a:rPr lang="en-US" sz="4800" b="1">
                <a:solidFill>
                  <a:schemeClr val="accent5"/>
                </a:solidFill>
              </a:rPr>
              <a:t>Strategy for Shedd</a:t>
            </a:r>
            <a:endParaRPr b="1"/>
          </a:p>
        </p:txBody>
      </p:sp>
      <p:sp>
        <p:nvSpPr>
          <p:cNvPr id="231" name="Google Shape;231;p6"/>
          <p:cNvSpPr/>
          <p:nvPr/>
        </p:nvSpPr>
        <p:spPr>
          <a:xfrm>
            <a:off x="764400" y="1500201"/>
            <a:ext cx="10663200" cy="48012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213B33"/>
                </a:solidFill>
                <a:latin typeface="Avenir"/>
                <a:ea typeface="Avenir"/>
                <a:cs typeface="Avenir"/>
                <a:sym typeface="Avenir"/>
              </a:rPr>
              <a:t>Visitors have positive perceptions of these museums, considering them as valuable and engaging educational resources, cultural institutions, and sources of entertainment for different age groups and interests.</a:t>
            </a: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r>
              <a:rPr lang="en-US" sz="1800" b="1">
                <a:solidFill>
                  <a:srgbClr val="0070C0"/>
                </a:solidFill>
                <a:latin typeface="Avenir"/>
                <a:ea typeface="Avenir"/>
                <a:cs typeface="Avenir"/>
                <a:sym typeface="Avenir"/>
              </a:rPr>
              <a:t>Main differentiators:</a:t>
            </a: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r>
              <a:rPr lang="en-US" sz="1800">
                <a:solidFill>
                  <a:srgbClr val="213B33"/>
                </a:solidFill>
                <a:latin typeface="Avenir"/>
                <a:ea typeface="Avenir"/>
                <a:cs typeface="Avenir"/>
                <a:sym typeface="Avenir"/>
              </a:rPr>
              <a:t>By focusing on these points of differentiation, Shedd Aquarium can solidify its position as a unique and compelling destination that offers unique experiences centered around aquatic life, conservation, education, and innovation.</a:t>
            </a:r>
            <a:endParaRPr/>
          </a:p>
        </p:txBody>
      </p:sp>
      <p:grpSp>
        <p:nvGrpSpPr>
          <p:cNvPr id="232" name="Google Shape;232;p6"/>
          <p:cNvGrpSpPr/>
          <p:nvPr/>
        </p:nvGrpSpPr>
        <p:grpSpPr>
          <a:xfrm>
            <a:off x="2834878" y="3171825"/>
            <a:ext cx="6522243" cy="1943100"/>
            <a:chOff x="4083845" y="3286125"/>
            <a:chExt cx="6522243" cy="1943100"/>
          </a:xfrm>
        </p:grpSpPr>
        <p:sp>
          <p:nvSpPr>
            <p:cNvPr id="233" name="Google Shape;233;p6"/>
            <p:cNvSpPr/>
            <p:nvPr/>
          </p:nvSpPr>
          <p:spPr>
            <a:xfrm>
              <a:off x="4083845" y="3286125"/>
              <a:ext cx="2085975" cy="1943100"/>
            </a:xfrm>
            <a:prstGeom prst="ellipse">
              <a:avLst/>
            </a:prstGeom>
            <a:solidFill>
              <a:schemeClr val="accent1"/>
            </a:solidFill>
            <a:ln w="12700" cap="flat" cmpd="sng">
              <a:solidFill>
                <a:srgbClr val="387F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venir"/>
                  <a:ea typeface="Avenir"/>
                  <a:cs typeface="Avenir"/>
                  <a:sym typeface="Avenir"/>
                </a:rPr>
                <a:t>Unique Aquatic Focus</a:t>
              </a:r>
              <a:endParaRPr/>
            </a:p>
          </p:txBody>
        </p:sp>
        <p:sp>
          <p:nvSpPr>
            <p:cNvPr id="234" name="Google Shape;234;p6"/>
            <p:cNvSpPr/>
            <p:nvPr/>
          </p:nvSpPr>
          <p:spPr>
            <a:xfrm>
              <a:off x="6301979" y="3286125"/>
              <a:ext cx="2085975" cy="19431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2F2F2"/>
                  </a:solidFill>
                  <a:latin typeface="Avenir"/>
                  <a:ea typeface="Avenir"/>
                  <a:cs typeface="Avenir"/>
                  <a:sym typeface="Avenir"/>
                </a:rPr>
                <a:t>Family Oriented</a:t>
              </a:r>
              <a:endParaRPr/>
            </a:p>
          </p:txBody>
        </p:sp>
        <p:sp>
          <p:nvSpPr>
            <p:cNvPr id="235" name="Google Shape;235;p6"/>
            <p:cNvSpPr/>
            <p:nvPr/>
          </p:nvSpPr>
          <p:spPr>
            <a:xfrm>
              <a:off x="8520113" y="3286125"/>
              <a:ext cx="2085975" cy="1943100"/>
            </a:xfrm>
            <a:prstGeom prst="ellipse">
              <a:avLst/>
            </a:prstGeom>
            <a:solidFill>
              <a:srgbClr val="B6E0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Avenir"/>
                  <a:ea typeface="Avenir"/>
                  <a:cs typeface="Avenir"/>
                  <a:sym typeface="Avenir"/>
                </a:rPr>
                <a:t>Education and Interactive Programs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25b9a4ffbc_0_4"/>
          <p:cNvSpPr txBox="1">
            <a:spLocks noGrp="1"/>
          </p:cNvSpPr>
          <p:nvPr>
            <p:ph type="title"/>
          </p:nvPr>
        </p:nvSpPr>
        <p:spPr>
          <a:xfrm>
            <a:off x="838200" y="738189"/>
            <a:ext cx="105156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800"/>
              <a:buFont typeface="EB Garamond"/>
              <a:buNone/>
            </a:pPr>
            <a:r>
              <a:rPr lang="en-US" sz="4800" b="1">
                <a:solidFill>
                  <a:schemeClr val="accent5"/>
                </a:solidFill>
              </a:rPr>
              <a:t>Strategy for Shedd</a:t>
            </a:r>
            <a:endParaRPr b="1"/>
          </a:p>
        </p:txBody>
      </p:sp>
      <p:sp>
        <p:nvSpPr>
          <p:cNvPr id="241" name="Google Shape;241;g225b9a4ffbc_0_4"/>
          <p:cNvSpPr/>
          <p:nvPr/>
        </p:nvSpPr>
        <p:spPr>
          <a:xfrm>
            <a:off x="6381450" y="1976600"/>
            <a:ext cx="3913800" cy="4272900"/>
          </a:xfrm>
          <a:prstGeom prst="rect">
            <a:avLst/>
          </a:prstGeom>
          <a:noFill/>
          <a:ln w="9525" cap="flat" cmpd="sng">
            <a:solidFill>
              <a:srgbClr val="387F87"/>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b="1">
                <a:solidFill>
                  <a:srgbClr val="38761D"/>
                </a:solidFill>
                <a:latin typeface="EB Garamond"/>
                <a:ea typeface="EB Garamond"/>
                <a:cs typeface="EB Garamond"/>
                <a:sym typeface="EB Garamond"/>
              </a:rPr>
              <a:t>WEAKNESSES</a:t>
            </a:r>
            <a:endParaRPr sz="3200" b="1">
              <a:solidFill>
                <a:srgbClr val="38761D"/>
              </a:solidFill>
              <a:latin typeface="EB Garamond"/>
              <a:ea typeface="EB Garamond"/>
              <a:cs typeface="EB Garamond"/>
              <a:sym typeface="EB Garamond"/>
            </a:endParaRPr>
          </a:p>
          <a:p>
            <a:pPr marL="457200" marR="0" lvl="0"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Social media presence and online customer service is lacking</a:t>
            </a:r>
            <a:endParaRPr sz="2000">
              <a:solidFill>
                <a:srgbClr val="213B33"/>
              </a:solidFill>
              <a:latin typeface="Avenir"/>
              <a:ea typeface="Avenir"/>
              <a:cs typeface="Avenir"/>
              <a:sym typeface="Avenir"/>
            </a:endParaRPr>
          </a:p>
          <a:p>
            <a:pPr marL="457200" marR="0" lvl="0"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Confusion and lack of communication regarding buying tickets and entrance</a:t>
            </a:r>
            <a:endParaRPr sz="2000">
              <a:solidFill>
                <a:srgbClr val="213B33"/>
              </a:solidFill>
              <a:latin typeface="Avenir"/>
              <a:ea typeface="Avenir"/>
              <a:cs typeface="Avenir"/>
              <a:sym typeface="Avenir"/>
            </a:endParaRPr>
          </a:p>
          <a:p>
            <a:pPr marL="457200" marR="0" lvl="0"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Inconsistent ticket pricing</a:t>
            </a:r>
            <a:endParaRPr sz="2000">
              <a:solidFill>
                <a:srgbClr val="213B33"/>
              </a:solidFill>
              <a:latin typeface="Avenir"/>
              <a:ea typeface="Avenir"/>
              <a:cs typeface="Avenir"/>
              <a:sym typeface="Avenir"/>
            </a:endParaRPr>
          </a:p>
          <a:p>
            <a:pPr marL="457200" marR="0" lvl="0"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Animal captivity:</a:t>
            </a:r>
            <a:endParaRPr sz="2000">
              <a:solidFill>
                <a:srgbClr val="213B33"/>
              </a:solidFill>
              <a:latin typeface="Avenir"/>
              <a:ea typeface="Avenir"/>
              <a:cs typeface="Avenir"/>
              <a:sym typeface="Avenir"/>
            </a:endParaRPr>
          </a:p>
          <a:p>
            <a:pPr marL="457200" marR="0" lvl="0" indent="0" algn="l" rtl="0">
              <a:spcBef>
                <a:spcPts val="0"/>
              </a:spcBef>
              <a:spcAft>
                <a:spcPts val="0"/>
              </a:spcAft>
              <a:buNone/>
            </a:pPr>
            <a:r>
              <a:rPr lang="en-US" sz="2000" u="sng">
                <a:solidFill>
                  <a:srgbClr val="213B33"/>
                </a:solidFill>
                <a:latin typeface="Avenir"/>
                <a:ea typeface="Avenir"/>
                <a:cs typeface="Avenir"/>
                <a:sym typeface="Avenir"/>
                <a:hlinkClick r:id="rId3">
                  <a:extLst>
                    <a:ext uri="{A12FA001-AC4F-418D-AE19-62706E023703}">
                      <ahyp:hlinkClr xmlns:ahyp="http://schemas.microsoft.com/office/drawing/2018/hyperlinkcolor" val="tx"/>
                    </a:ext>
                  </a:extLst>
                </a:hlinkClick>
              </a:rPr>
              <a:t>PETA</a:t>
            </a:r>
            <a:r>
              <a:rPr lang="en-US" sz="2000">
                <a:solidFill>
                  <a:srgbClr val="213B33"/>
                </a:solidFill>
                <a:latin typeface="Avenir"/>
                <a:ea typeface="Avenir"/>
                <a:cs typeface="Avenir"/>
                <a:sym typeface="Avenir"/>
              </a:rPr>
              <a:t> spoke out about Shedd’s treatment of beluga whales (2016)</a:t>
            </a:r>
            <a:endParaRPr sz="2000">
              <a:solidFill>
                <a:srgbClr val="213B33"/>
              </a:solidFill>
              <a:latin typeface="Avenir"/>
              <a:ea typeface="Avenir"/>
              <a:cs typeface="Avenir"/>
              <a:sym typeface="Avenir"/>
            </a:endParaRPr>
          </a:p>
        </p:txBody>
      </p:sp>
      <p:sp>
        <p:nvSpPr>
          <p:cNvPr id="242" name="Google Shape;242;g225b9a4ffbc_0_4"/>
          <p:cNvSpPr/>
          <p:nvPr/>
        </p:nvSpPr>
        <p:spPr>
          <a:xfrm>
            <a:off x="1896750" y="1976600"/>
            <a:ext cx="3913800" cy="4272900"/>
          </a:xfrm>
          <a:prstGeom prst="rect">
            <a:avLst/>
          </a:prstGeom>
          <a:noFill/>
          <a:ln w="9525" cap="flat" cmpd="sng">
            <a:solidFill>
              <a:srgbClr val="387F87"/>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200" b="1">
                <a:solidFill>
                  <a:srgbClr val="38761D"/>
                </a:solidFill>
                <a:latin typeface="EB Garamond"/>
                <a:ea typeface="EB Garamond"/>
                <a:cs typeface="EB Garamond"/>
                <a:sym typeface="EB Garamond"/>
              </a:rPr>
              <a:t>STRENGTHS</a:t>
            </a:r>
            <a:endParaRPr sz="3200" b="1">
              <a:solidFill>
                <a:srgbClr val="38761D"/>
              </a:solidFill>
              <a:latin typeface="EB Garamond"/>
              <a:ea typeface="EB Garamond"/>
              <a:cs typeface="EB Garamond"/>
              <a:sym typeface="EB Garamond"/>
            </a:endParaRPr>
          </a:p>
          <a:p>
            <a:pPr marL="457200" marR="0" lvl="0"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Diverse and extensive exhibits</a:t>
            </a:r>
            <a:endParaRPr sz="2000">
              <a:solidFill>
                <a:srgbClr val="213B33"/>
              </a:solidFill>
              <a:latin typeface="Avenir"/>
              <a:ea typeface="Avenir"/>
              <a:cs typeface="Avenir"/>
              <a:sym typeface="Avenir"/>
            </a:endParaRPr>
          </a:p>
          <a:p>
            <a:pPr marL="914400" marR="0" lvl="1"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over  32,000 aquatic animals</a:t>
            </a:r>
            <a:endParaRPr sz="2000">
              <a:solidFill>
                <a:srgbClr val="213B33"/>
              </a:solidFill>
              <a:latin typeface="Avenir"/>
              <a:ea typeface="Avenir"/>
              <a:cs typeface="Avenir"/>
              <a:sym typeface="Avenir"/>
            </a:endParaRPr>
          </a:p>
          <a:p>
            <a:pPr marL="914400" marR="0" lvl="1"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more than 1,500 species</a:t>
            </a:r>
            <a:endParaRPr sz="2000">
              <a:solidFill>
                <a:srgbClr val="213B33"/>
              </a:solidFill>
              <a:latin typeface="Avenir"/>
              <a:ea typeface="Avenir"/>
              <a:cs typeface="Avenir"/>
              <a:sym typeface="Avenir"/>
            </a:endParaRPr>
          </a:p>
          <a:p>
            <a:pPr marL="457200" marR="0" lvl="0"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Variety of programs for adults and children</a:t>
            </a:r>
            <a:endParaRPr sz="2000">
              <a:solidFill>
                <a:srgbClr val="213B33"/>
              </a:solidFill>
              <a:latin typeface="Avenir"/>
              <a:ea typeface="Avenir"/>
              <a:cs typeface="Avenir"/>
              <a:sym typeface="Avenir"/>
            </a:endParaRPr>
          </a:p>
          <a:p>
            <a:pPr marL="457200" marR="0" lvl="0"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8 year-round interactive exhibits</a:t>
            </a:r>
            <a:endParaRPr sz="2000">
              <a:solidFill>
                <a:srgbClr val="213B33"/>
              </a:solidFill>
              <a:latin typeface="Avenir"/>
              <a:ea typeface="Avenir"/>
              <a:cs typeface="Avenir"/>
              <a:sym typeface="Avenir"/>
            </a:endParaRPr>
          </a:p>
          <a:p>
            <a:pPr marL="914400" marR="0" lvl="1"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summer: stingray touch</a:t>
            </a:r>
            <a:endParaRPr sz="2000">
              <a:solidFill>
                <a:srgbClr val="213B33"/>
              </a:solidFill>
              <a:latin typeface="Avenir"/>
              <a:ea typeface="Avenir"/>
              <a:cs typeface="Avenir"/>
              <a:sym typeface="Avenir"/>
            </a:endParaRPr>
          </a:p>
          <a:p>
            <a:pPr marL="457200" marR="0" lvl="0" indent="-355600" algn="l" rtl="0">
              <a:spcBef>
                <a:spcPts val="0"/>
              </a:spcBef>
              <a:spcAft>
                <a:spcPts val="0"/>
              </a:spcAft>
              <a:buClr>
                <a:srgbClr val="213B33"/>
              </a:buClr>
              <a:buSzPts val="2000"/>
              <a:buFont typeface="Avenir"/>
              <a:buChar char="●"/>
            </a:pPr>
            <a:r>
              <a:rPr lang="en-US" sz="2000">
                <a:solidFill>
                  <a:srgbClr val="213B33"/>
                </a:solidFill>
                <a:latin typeface="Avenir"/>
                <a:ea typeface="Avenir"/>
                <a:cs typeface="Avenir"/>
                <a:sym typeface="Avenir"/>
              </a:rPr>
              <a:t>Strong reputation for conservation efforts</a:t>
            </a:r>
            <a:endParaRPr sz="2000">
              <a:solidFill>
                <a:srgbClr val="213B33"/>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g24bbb208d5e_1_0"/>
          <p:cNvPicPr preferRelativeResize="0"/>
          <p:nvPr/>
        </p:nvPicPr>
        <p:blipFill>
          <a:blip r:embed="rId3">
            <a:alphaModFix/>
          </a:blip>
          <a:stretch>
            <a:fillRect/>
          </a:stretch>
        </p:blipFill>
        <p:spPr>
          <a:xfrm>
            <a:off x="5681400" y="652463"/>
            <a:ext cx="5943600" cy="5553075"/>
          </a:xfrm>
          <a:prstGeom prst="rect">
            <a:avLst/>
          </a:prstGeom>
          <a:noFill/>
          <a:ln>
            <a:noFill/>
          </a:ln>
        </p:spPr>
      </p:pic>
      <p:pic>
        <p:nvPicPr>
          <p:cNvPr id="249" name="Google Shape;249;g24bbb208d5e_1_0"/>
          <p:cNvPicPr preferRelativeResize="0"/>
          <p:nvPr/>
        </p:nvPicPr>
        <p:blipFill>
          <a:blip r:embed="rId4">
            <a:alphaModFix/>
          </a:blip>
          <a:stretch>
            <a:fillRect/>
          </a:stretch>
        </p:blipFill>
        <p:spPr>
          <a:xfrm>
            <a:off x="622925" y="1160750"/>
            <a:ext cx="4874125" cy="4949826"/>
          </a:xfrm>
          <a:prstGeom prst="rect">
            <a:avLst/>
          </a:prstGeom>
          <a:noFill/>
          <a:ln>
            <a:noFill/>
          </a:ln>
        </p:spPr>
      </p:pic>
      <p:sp>
        <p:nvSpPr>
          <p:cNvPr id="250" name="Google Shape;250;g24bbb208d5e_1_0"/>
          <p:cNvSpPr txBox="1"/>
          <p:nvPr/>
        </p:nvSpPr>
        <p:spPr>
          <a:xfrm>
            <a:off x="885125" y="728100"/>
            <a:ext cx="453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Wednesday May 31, 2023</a:t>
            </a:r>
            <a:endParaRPr>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7"/>
          <p:cNvSpPr txBox="1">
            <a:spLocks noGrp="1"/>
          </p:cNvSpPr>
          <p:nvPr>
            <p:ph type="title"/>
          </p:nvPr>
        </p:nvSpPr>
        <p:spPr>
          <a:xfrm>
            <a:off x="838205" y="642617"/>
            <a:ext cx="10515600" cy="1145100"/>
          </a:xfrm>
          <a:prstGeom prst="rect">
            <a:avLst/>
          </a:prstGeom>
          <a:noFill/>
          <a:ln>
            <a:noFill/>
          </a:ln>
        </p:spPr>
        <p:txBody>
          <a:bodyPr spcFirstLastPara="1" wrap="square" lIns="91425" tIns="45700" rIns="91425" bIns="45700" anchor="ctr" anchorCtr="0">
            <a:spAutoFit/>
          </a:bodyPr>
          <a:lstStyle/>
          <a:p>
            <a:pPr marL="0" lvl="0" indent="0" algn="l" rtl="0">
              <a:spcBef>
                <a:spcPts val="0"/>
              </a:spcBef>
              <a:spcAft>
                <a:spcPts val="0"/>
              </a:spcAft>
              <a:buClr>
                <a:schemeClr val="accent5"/>
              </a:buClr>
              <a:buSzPts val="4400"/>
              <a:buFont typeface="EB Garamond"/>
              <a:buNone/>
            </a:pPr>
            <a:r>
              <a:rPr lang="en-US" sz="4400" b="1"/>
              <a:t>Target Audience</a:t>
            </a:r>
            <a:br>
              <a:rPr lang="en-US" sz="4800"/>
            </a:br>
            <a:r>
              <a:rPr lang="en-US" sz="3200" b="1">
                <a:solidFill>
                  <a:srgbClr val="38761D"/>
                </a:solidFill>
              </a:rPr>
              <a:t>Families with young children in the Chicagoland area</a:t>
            </a:r>
            <a:endParaRPr sz="3200" b="1"/>
          </a:p>
        </p:txBody>
      </p:sp>
      <p:sp>
        <p:nvSpPr>
          <p:cNvPr id="256" name="Google Shape;256;p7"/>
          <p:cNvSpPr/>
          <p:nvPr/>
        </p:nvSpPr>
        <p:spPr>
          <a:xfrm>
            <a:off x="838200" y="2043050"/>
            <a:ext cx="10987200" cy="3999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Clr>
                <a:schemeClr val="dk1"/>
              </a:buClr>
              <a:buFont typeface="Arial"/>
              <a:buNone/>
            </a:pPr>
            <a:r>
              <a:rPr lang="en-US" sz="2400" b="1">
                <a:solidFill>
                  <a:schemeClr val="accent5"/>
                </a:solidFill>
                <a:latin typeface="EB Garamond"/>
                <a:ea typeface="EB Garamond"/>
                <a:cs typeface="EB Garamond"/>
                <a:sym typeface="EB Garamond"/>
              </a:rPr>
              <a:t>Characteristics</a:t>
            </a:r>
            <a:endParaRPr>
              <a:solidFill>
                <a:schemeClr val="dk1"/>
              </a:solidFill>
            </a:endParaRPr>
          </a:p>
          <a:p>
            <a:pPr marL="0" marR="0" lvl="0" indent="0" algn="just" rtl="0">
              <a:spcBef>
                <a:spcPts val="0"/>
              </a:spcBef>
              <a:spcAft>
                <a:spcPts val="0"/>
              </a:spcAft>
              <a:buNone/>
            </a:pPr>
            <a:endParaRPr sz="1600" b="1">
              <a:solidFill>
                <a:srgbClr val="213B33"/>
              </a:solidFill>
              <a:latin typeface="Avenir"/>
              <a:ea typeface="Avenir"/>
              <a:cs typeface="Avenir"/>
              <a:sym typeface="Avenir"/>
            </a:endParaRPr>
          </a:p>
        </p:txBody>
      </p:sp>
      <p:sp>
        <p:nvSpPr>
          <p:cNvPr id="257" name="Google Shape;257;p7"/>
          <p:cNvSpPr txBox="1"/>
          <p:nvPr/>
        </p:nvSpPr>
        <p:spPr>
          <a:xfrm>
            <a:off x="838200" y="2851400"/>
            <a:ext cx="3000000" cy="3140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600" b="1">
                <a:solidFill>
                  <a:schemeClr val="dk2"/>
                </a:solidFill>
                <a:latin typeface="Avenir"/>
                <a:ea typeface="Avenir"/>
                <a:cs typeface="Avenir"/>
                <a:sym typeface="Avenir"/>
              </a:rPr>
              <a:t>Demographics: </a:t>
            </a:r>
            <a:endParaRPr sz="1600" b="1">
              <a:solidFill>
                <a:schemeClr val="dk2"/>
              </a:solidFill>
              <a:latin typeface="Avenir"/>
              <a:ea typeface="Avenir"/>
              <a:cs typeface="Avenir"/>
              <a:sym typeface="Avenir"/>
            </a:endParaRPr>
          </a:p>
          <a:p>
            <a:pPr marL="0" lvl="0" indent="0" algn="just" rtl="0">
              <a:spcBef>
                <a:spcPts val="0"/>
              </a:spcBef>
              <a:spcAft>
                <a:spcPts val="0"/>
              </a:spcAft>
              <a:buNone/>
            </a:pPr>
            <a:endParaRPr sz="1600" b="1">
              <a:solidFill>
                <a:schemeClr val="dk2"/>
              </a:solidFill>
              <a:latin typeface="Avenir"/>
              <a:ea typeface="Avenir"/>
              <a:cs typeface="Avenir"/>
              <a:sym typeface="Avenir"/>
            </a:endParaRPr>
          </a:p>
          <a:p>
            <a:pPr marL="0" lvl="0" indent="0" algn="l" rtl="0">
              <a:spcBef>
                <a:spcPts val="0"/>
              </a:spcBef>
              <a:spcAft>
                <a:spcPts val="0"/>
              </a:spcAft>
              <a:buNone/>
            </a:pPr>
            <a:r>
              <a:rPr lang="en-US" sz="1600">
                <a:solidFill>
                  <a:schemeClr val="dk2"/>
                </a:solidFill>
                <a:latin typeface="Avenir"/>
                <a:ea typeface="Avenir"/>
                <a:cs typeface="Avenir"/>
                <a:sym typeface="Avenir"/>
              </a:rPr>
              <a:t>Families living in the Chicago area. Likely to be in their 30s to 40s and may have one or more children ranging from toddlers to teenagers. They come from diverse backgrounds and may represent various ethnicities, cultures, and socioeconomic statuses.</a:t>
            </a:r>
            <a:endParaRPr/>
          </a:p>
        </p:txBody>
      </p:sp>
      <p:sp>
        <p:nvSpPr>
          <p:cNvPr id="258" name="Google Shape;258;p7"/>
          <p:cNvSpPr txBox="1"/>
          <p:nvPr/>
        </p:nvSpPr>
        <p:spPr>
          <a:xfrm>
            <a:off x="4426150" y="2851400"/>
            <a:ext cx="3000000" cy="2893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600" b="1">
                <a:solidFill>
                  <a:schemeClr val="dk2"/>
                </a:solidFill>
                <a:latin typeface="Avenir"/>
                <a:ea typeface="Avenir"/>
                <a:cs typeface="Avenir"/>
                <a:sym typeface="Avenir"/>
              </a:rPr>
              <a:t>Family-oriented: </a:t>
            </a:r>
            <a:endParaRPr sz="1600" b="1">
              <a:solidFill>
                <a:schemeClr val="dk2"/>
              </a:solidFill>
              <a:latin typeface="Avenir"/>
              <a:ea typeface="Avenir"/>
              <a:cs typeface="Avenir"/>
              <a:sym typeface="Avenir"/>
            </a:endParaRPr>
          </a:p>
          <a:p>
            <a:pPr marL="0" lvl="0" indent="0" algn="just" rtl="0">
              <a:spcBef>
                <a:spcPts val="0"/>
              </a:spcBef>
              <a:spcAft>
                <a:spcPts val="0"/>
              </a:spcAft>
              <a:buNone/>
            </a:pPr>
            <a:endParaRPr sz="1600" b="1">
              <a:solidFill>
                <a:schemeClr val="dk2"/>
              </a:solidFill>
              <a:latin typeface="Avenir"/>
              <a:ea typeface="Avenir"/>
              <a:cs typeface="Avenir"/>
              <a:sym typeface="Avenir"/>
            </a:endParaRPr>
          </a:p>
          <a:p>
            <a:pPr marL="0" lvl="0" indent="0" algn="l" rtl="0">
              <a:spcBef>
                <a:spcPts val="0"/>
              </a:spcBef>
              <a:spcAft>
                <a:spcPts val="0"/>
              </a:spcAft>
              <a:buNone/>
            </a:pPr>
            <a:r>
              <a:rPr lang="en-US" sz="1600">
                <a:solidFill>
                  <a:schemeClr val="dk2"/>
                </a:solidFill>
                <a:latin typeface="Avenir"/>
                <a:ea typeface="Avenir"/>
                <a:cs typeface="Avenir"/>
                <a:sym typeface="Avenir"/>
              </a:rPr>
              <a:t>The audience prioritizes family activities and seeks opportunities for quality time and bonding experiences with their children. They are interested in engaging their kids in educational and recreational activities that cater to different age groups.</a:t>
            </a:r>
            <a:endParaRPr/>
          </a:p>
        </p:txBody>
      </p:sp>
      <p:pic>
        <p:nvPicPr>
          <p:cNvPr id="259" name="Google Shape;259;p7"/>
          <p:cNvPicPr preferRelativeResize="0"/>
          <p:nvPr/>
        </p:nvPicPr>
        <p:blipFill>
          <a:blip r:embed="rId3">
            <a:alphaModFix/>
          </a:blip>
          <a:stretch>
            <a:fillRect/>
          </a:stretch>
        </p:blipFill>
        <p:spPr>
          <a:xfrm>
            <a:off x="8313850" y="3352475"/>
            <a:ext cx="3043876" cy="2029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25b9a4ffbc_0_15"/>
          <p:cNvSpPr txBox="1">
            <a:spLocks noGrp="1"/>
          </p:cNvSpPr>
          <p:nvPr>
            <p:ph type="title"/>
          </p:nvPr>
        </p:nvSpPr>
        <p:spPr>
          <a:xfrm>
            <a:off x="838205" y="663217"/>
            <a:ext cx="10515600" cy="1005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5"/>
              </a:buClr>
              <a:buSzPct val="90721"/>
              <a:buFont typeface="EB Garamond"/>
              <a:buNone/>
            </a:pPr>
            <a:r>
              <a:rPr lang="en-US" sz="4850" b="1"/>
              <a:t>Target Audience</a:t>
            </a:r>
            <a:br>
              <a:rPr lang="en-US" sz="4800"/>
            </a:br>
            <a:r>
              <a:rPr lang="en-US" sz="3600" b="1">
                <a:solidFill>
                  <a:srgbClr val="38761D"/>
                </a:solidFill>
              </a:rPr>
              <a:t>Families with young children in the Chicagoland area</a:t>
            </a:r>
            <a:endParaRPr sz="4400" b="1"/>
          </a:p>
        </p:txBody>
      </p:sp>
      <p:sp>
        <p:nvSpPr>
          <p:cNvPr id="265" name="Google Shape;265;g225b9a4ffbc_0_15"/>
          <p:cNvSpPr/>
          <p:nvPr/>
        </p:nvSpPr>
        <p:spPr>
          <a:xfrm>
            <a:off x="838200" y="1885950"/>
            <a:ext cx="10987200" cy="4611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a:solidFill>
                  <a:schemeClr val="accent5"/>
                </a:solidFill>
                <a:latin typeface="EB Garamond"/>
                <a:ea typeface="EB Garamond"/>
                <a:cs typeface="EB Garamond"/>
                <a:sym typeface="EB Garamond"/>
              </a:rPr>
              <a:t>Characteristics</a:t>
            </a:r>
            <a:endParaRPr/>
          </a:p>
          <a:p>
            <a:pPr marL="0" marR="0" lvl="0" indent="0" algn="just" rtl="0">
              <a:spcBef>
                <a:spcPts val="0"/>
              </a:spcBef>
              <a:spcAft>
                <a:spcPts val="0"/>
              </a:spcAft>
              <a:buNone/>
            </a:pPr>
            <a:endParaRPr/>
          </a:p>
        </p:txBody>
      </p:sp>
      <p:sp>
        <p:nvSpPr>
          <p:cNvPr id="266" name="Google Shape;266;g225b9a4ffbc_0_15"/>
          <p:cNvSpPr txBox="1"/>
          <p:nvPr/>
        </p:nvSpPr>
        <p:spPr>
          <a:xfrm>
            <a:off x="891650" y="2564775"/>
            <a:ext cx="3000000" cy="2801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700" b="1">
                <a:solidFill>
                  <a:schemeClr val="dk2"/>
                </a:solidFill>
                <a:latin typeface="Avenir"/>
                <a:ea typeface="Avenir"/>
                <a:cs typeface="Avenir"/>
                <a:sym typeface="Avenir"/>
              </a:rPr>
              <a:t>Proximity: </a:t>
            </a:r>
            <a:endParaRPr sz="1700" b="1">
              <a:solidFill>
                <a:schemeClr val="dk2"/>
              </a:solidFill>
              <a:latin typeface="Avenir"/>
              <a:ea typeface="Avenir"/>
              <a:cs typeface="Avenir"/>
              <a:sym typeface="Avenir"/>
            </a:endParaRPr>
          </a:p>
          <a:p>
            <a:pPr marL="0" lvl="0" indent="0" algn="just" rtl="0">
              <a:spcBef>
                <a:spcPts val="0"/>
              </a:spcBef>
              <a:spcAft>
                <a:spcPts val="0"/>
              </a:spcAft>
              <a:buNone/>
            </a:pPr>
            <a:endParaRPr sz="1700">
              <a:solidFill>
                <a:schemeClr val="dk2"/>
              </a:solidFill>
              <a:latin typeface="Avenir"/>
              <a:ea typeface="Avenir"/>
              <a:cs typeface="Avenir"/>
              <a:sym typeface="Avenir"/>
            </a:endParaRPr>
          </a:p>
          <a:p>
            <a:pPr marL="0" lvl="0" indent="0" algn="l" rtl="0">
              <a:spcBef>
                <a:spcPts val="0"/>
              </a:spcBef>
              <a:spcAft>
                <a:spcPts val="0"/>
              </a:spcAft>
              <a:buNone/>
            </a:pPr>
            <a:r>
              <a:rPr lang="en-US" sz="1700">
                <a:solidFill>
                  <a:schemeClr val="dk2"/>
                </a:solidFill>
                <a:latin typeface="Avenir"/>
                <a:ea typeface="Avenir"/>
                <a:cs typeface="Avenir"/>
                <a:sym typeface="Avenir"/>
              </a:rPr>
              <a:t>Being residents of Chicago, they have easy access to local attractions and are more likely to be repeat visitors. Interested in experiences that are close to home and convenient for day or weekend trips.</a:t>
            </a:r>
            <a:endParaRPr sz="1500"/>
          </a:p>
        </p:txBody>
      </p:sp>
      <p:sp>
        <p:nvSpPr>
          <p:cNvPr id="267" name="Google Shape;267;g225b9a4ffbc_0_15"/>
          <p:cNvSpPr txBox="1"/>
          <p:nvPr/>
        </p:nvSpPr>
        <p:spPr>
          <a:xfrm>
            <a:off x="4309150" y="2564775"/>
            <a:ext cx="3000000" cy="2801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700" b="1">
                <a:solidFill>
                  <a:schemeClr val="dk2"/>
                </a:solidFill>
                <a:latin typeface="Avenir"/>
                <a:ea typeface="Avenir"/>
                <a:cs typeface="Avenir"/>
                <a:sym typeface="Avenir"/>
              </a:rPr>
              <a:t>Value for Money: </a:t>
            </a:r>
            <a:endParaRPr sz="1700" b="1">
              <a:solidFill>
                <a:schemeClr val="dk2"/>
              </a:solidFill>
              <a:latin typeface="Avenir"/>
              <a:ea typeface="Avenir"/>
              <a:cs typeface="Avenir"/>
              <a:sym typeface="Avenir"/>
            </a:endParaRPr>
          </a:p>
          <a:p>
            <a:pPr marL="0" lvl="0" indent="0" algn="just" rtl="0">
              <a:spcBef>
                <a:spcPts val="0"/>
              </a:spcBef>
              <a:spcAft>
                <a:spcPts val="0"/>
              </a:spcAft>
              <a:buNone/>
            </a:pPr>
            <a:endParaRPr sz="1700">
              <a:solidFill>
                <a:schemeClr val="dk2"/>
              </a:solidFill>
              <a:latin typeface="Avenir"/>
              <a:ea typeface="Avenir"/>
              <a:cs typeface="Avenir"/>
              <a:sym typeface="Avenir"/>
            </a:endParaRPr>
          </a:p>
          <a:p>
            <a:pPr marL="0" lvl="0" indent="0" algn="l" rtl="0">
              <a:spcBef>
                <a:spcPts val="0"/>
              </a:spcBef>
              <a:spcAft>
                <a:spcPts val="0"/>
              </a:spcAft>
              <a:buNone/>
            </a:pPr>
            <a:r>
              <a:rPr lang="en-US" sz="1700">
                <a:solidFill>
                  <a:schemeClr val="dk2"/>
                </a:solidFill>
                <a:latin typeface="Avenir"/>
                <a:ea typeface="Avenir"/>
                <a:cs typeface="Avenir"/>
                <a:sym typeface="Avenir"/>
              </a:rPr>
              <a:t>The audience seeks experiences that offer value for their money. They are likely to consider factors such as admission prices, discounts, special offers, and good customer service when choosing family activities.</a:t>
            </a:r>
            <a:endParaRPr sz="1500"/>
          </a:p>
        </p:txBody>
      </p:sp>
      <p:pic>
        <p:nvPicPr>
          <p:cNvPr id="268" name="Google Shape;268;g225b9a4ffbc_0_15"/>
          <p:cNvPicPr preferRelativeResize="0"/>
          <p:nvPr/>
        </p:nvPicPr>
        <p:blipFill>
          <a:blip r:embed="rId3">
            <a:alphaModFix/>
          </a:blip>
          <a:stretch>
            <a:fillRect/>
          </a:stretch>
        </p:blipFill>
        <p:spPr>
          <a:xfrm>
            <a:off x="7984850" y="2895675"/>
            <a:ext cx="3323376" cy="2401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sp>
        <p:nvSpPr>
          <p:cNvPr id="273" name="Google Shape;273;p8"/>
          <p:cNvSpPr/>
          <p:nvPr/>
        </p:nvSpPr>
        <p:spPr>
          <a:xfrm>
            <a:off x="0" y="0"/>
            <a:ext cx="12188952" cy="6858000"/>
          </a:xfrm>
          <a:prstGeom prst="frame">
            <a:avLst>
              <a:gd name="adj1" fmla="val 7164"/>
            </a:avLst>
          </a:prstGeom>
          <a:gradFill>
            <a:gsLst>
              <a:gs pos="0">
                <a:srgbClr val="4DB392">
                  <a:alpha val="40000"/>
                </a:srgbClr>
              </a:gs>
              <a:gs pos="100000">
                <a:srgbClr val="4EAFBA">
                  <a:alpha val="4000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74" name="Google Shape;274;p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75" name="Google Shape;275;p8"/>
          <p:cNvSpPr/>
          <p:nvPr/>
        </p:nvSpPr>
        <p:spPr>
          <a:xfrm>
            <a:off x="0" y="-664"/>
            <a:ext cx="12188952" cy="6858000"/>
          </a:xfrm>
          <a:prstGeom prst="rect">
            <a:avLst/>
          </a:prstGeom>
          <a:gradFill>
            <a:gsLst>
              <a:gs pos="0">
                <a:srgbClr val="4DB392">
                  <a:alpha val="60000"/>
                </a:srgbClr>
              </a:gs>
              <a:gs pos="100000">
                <a:srgbClr val="4EAFBA">
                  <a:alpha val="6000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76" name="Google Shape;276;p8"/>
          <p:cNvSpPr/>
          <p:nvPr/>
        </p:nvSpPr>
        <p:spPr>
          <a:xfrm>
            <a:off x="0" y="663"/>
            <a:ext cx="12188952" cy="6858000"/>
          </a:xfrm>
          <a:prstGeom prst="rect">
            <a:avLst/>
          </a:prstGeom>
          <a:solidFill>
            <a:schemeClr val="lt2">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77" name="Google Shape;277;p8"/>
          <p:cNvSpPr/>
          <p:nvPr/>
        </p:nvSpPr>
        <p:spPr>
          <a:xfrm rot="-5400000">
            <a:off x="2537516" y="0"/>
            <a:ext cx="6857999" cy="6857998"/>
          </a:xfrm>
          <a:prstGeom prst="ellipse">
            <a:avLst/>
          </a:prstGeom>
          <a:gradFill>
            <a:gsLst>
              <a:gs pos="0">
                <a:srgbClr val="D9EFF1">
                  <a:alpha val="40000"/>
                </a:srgbClr>
              </a:gs>
              <a:gs pos="100000">
                <a:srgbClr val="4EAFBA">
                  <a:alpha val="4000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78" name="Google Shape;278;p8"/>
          <p:cNvSpPr/>
          <p:nvPr/>
        </p:nvSpPr>
        <p:spPr>
          <a:xfrm rot="-5400000">
            <a:off x="73990" y="1194074"/>
            <a:ext cx="5589934" cy="5737916"/>
          </a:xfrm>
          <a:prstGeom prst="ellipse">
            <a:avLst/>
          </a:prstGeom>
          <a:gradFill>
            <a:gsLst>
              <a:gs pos="0">
                <a:srgbClr val="4EAFBA">
                  <a:alpha val="40000"/>
                </a:srgbClr>
              </a:gs>
              <a:gs pos="100000">
                <a:srgbClr val="89AA5D">
                  <a:alpha val="2000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79" name="Google Shape;279;p8"/>
          <p:cNvSpPr/>
          <p:nvPr/>
        </p:nvSpPr>
        <p:spPr>
          <a:xfrm rot="-5400000">
            <a:off x="6439622" y="194269"/>
            <a:ext cx="5760743" cy="5737917"/>
          </a:xfrm>
          <a:prstGeom prst="ellipse">
            <a:avLst/>
          </a:prstGeom>
          <a:gradFill>
            <a:gsLst>
              <a:gs pos="0">
                <a:srgbClr val="4EAFBA">
                  <a:alpha val="20000"/>
                </a:srgbClr>
              </a:gs>
              <a:gs pos="100000">
                <a:srgbClr val="89AA5D">
                  <a:alpha val="40000"/>
                </a:srgbClr>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280" name="Google Shape;280;p8"/>
          <p:cNvSpPr txBox="1">
            <a:spLocks noGrp="1"/>
          </p:cNvSpPr>
          <p:nvPr>
            <p:ph type="title"/>
          </p:nvPr>
        </p:nvSpPr>
        <p:spPr>
          <a:xfrm>
            <a:off x="838201" y="857251"/>
            <a:ext cx="8557314" cy="9001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400"/>
              <a:buFont typeface="EB Garamond"/>
              <a:buNone/>
            </a:pPr>
            <a:r>
              <a:rPr lang="en-US" sz="4400" b="1">
                <a:solidFill>
                  <a:srgbClr val="FFFFFF"/>
                </a:solidFill>
              </a:rPr>
              <a:t>Strategy Statement (CTB)</a:t>
            </a:r>
            <a:endParaRPr b="1"/>
          </a:p>
        </p:txBody>
      </p:sp>
      <p:sp>
        <p:nvSpPr>
          <p:cNvPr id="281" name="Google Shape;281;p8"/>
          <p:cNvSpPr/>
          <p:nvPr/>
        </p:nvSpPr>
        <p:spPr>
          <a:xfrm>
            <a:off x="838201" y="2357437"/>
            <a:ext cx="10577513" cy="2986087"/>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None/>
            </a:pPr>
            <a:r>
              <a:rPr lang="en-US" sz="3700" b="1">
                <a:solidFill>
                  <a:srgbClr val="FFFFFF"/>
                </a:solidFill>
                <a:latin typeface="Avenir"/>
                <a:ea typeface="Avenir"/>
                <a:cs typeface="Avenir"/>
                <a:sym typeface="Avenir"/>
              </a:rPr>
              <a:t>Convince</a:t>
            </a:r>
            <a:r>
              <a:rPr lang="en-US" sz="3700">
                <a:solidFill>
                  <a:srgbClr val="FFFFFF"/>
                </a:solidFill>
                <a:latin typeface="Avenir"/>
                <a:ea typeface="Avenir"/>
                <a:cs typeface="Avenir"/>
                <a:sym typeface="Avenir"/>
              </a:rPr>
              <a:t> Families with young children, in the Chicagoland area, </a:t>
            </a:r>
            <a:r>
              <a:rPr lang="en-US" sz="3700" b="1">
                <a:solidFill>
                  <a:srgbClr val="FFFFFF"/>
                </a:solidFill>
                <a:latin typeface="Avenir"/>
                <a:ea typeface="Avenir"/>
                <a:cs typeface="Avenir"/>
                <a:sym typeface="Avenir"/>
              </a:rPr>
              <a:t>that</a:t>
            </a:r>
            <a:r>
              <a:rPr lang="en-US" sz="3700">
                <a:solidFill>
                  <a:srgbClr val="FFFFFF"/>
                </a:solidFill>
                <a:latin typeface="Avenir"/>
                <a:ea typeface="Avenir"/>
                <a:cs typeface="Avenir"/>
                <a:sym typeface="Avenir"/>
              </a:rPr>
              <a:t> Shedd is the perfect getaway when they can’t get away </a:t>
            </a:r>
            <a:r>
              <a:rPr lang="en-US" sz="3700" b="1">
                <a:solidFill>
                  <a:srgbClr val="FFFFFF"/>
                </a:solidFill>
                <a:latin typeface="Avenir"/>
                <a:ea typeface="Avenir"/>
                <a:cs typeface="Avenir"/>
                <a:sym typeface="Avenir"/>
              </a:rPr>
              <a:t>because</a:t>
            </a:r>
            <a:r>
              <a:rPr lang="en-US" sz="3700">
                <a:solidFill>
                  <a:srgbClr val="FFFFFF"/>
                </a:solidFill>
                <a:latin typeface="Avenir"/>
                <a:ea typeface="Avenir"/>
                <a:cs typeface="Avenir"/>
                <a:sym typeface="Avenir"/>
              </a:rPr>
              <a:t> it immerses guests in habitats from all over the world.</a:t>
            </a:r>
            <a:endParaRPr sz="3700" i="0" u="none" strike="noStrike" cap="none">
              <a:solidFill>
                <a:srgbClr val="FFFFFF"/>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sp>
        <p:nvSpPr>
          <p:cNvPr id="287" name="Google Shape;287;p9"/>
          <p:cNvSpPr/>
          <p:nvPr/>
        </p:nvSpPr>
        <p:spPr>
          <a:xfrm>
            <a:off x="0" y="0"/>
            <a:ext cx="12188952" cy="6858000"/>
          </a:xfrm>
          <a:prstGeom prst="frame">
            <a:avLst>
              <a:gd name="adj1" fmla="val 7164"/>
            </a:avLst>
          </a:prstGeom>
          <a:gradFill>
            <a:gsLst>
              <a:gs pos="0">
                <a:srgbClr val="4DB392">
                  <a:alpha val="40000"/>
                </a:srgbClr>
              </a:gs>
              <a:gs pos="100000">
                <a:srgbClr val="4EAFBA">
                  <a:alpha val="4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88" name="Google Shape;288;p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89" name="Google Shape;289;p9"/>
          <p:cNvSpPr txBox="1">
            <a:spLocks noGrp="1"/>
          </p:cNvSpPr>
          <p:nvPr>
            <p:ph type="title"/>
          </p:nvPr>
        </p:nvSpPr>
        <p:spPr>
          <a:xfrm>
            <a:off x="864778" y="488073"/>
            <a:ext cx="6858000" cy="780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5"/>
              </a:buClr>
              <a:buSzPct val="100000"/>
              <a:buFont typeface="EB Garamond"/>
              <a:buNone/>
            </a:pPr>
            <a:r>
              <a:rPr lang="en-US" sz="5400" b="1">
                <a:solidFill>
                  <a:schemeClr val="accent5"/>
                </a:solidFill>
              </a:rPr>
              <a:t>Creative Tagline</a:t>
            </a:r>
            <a:endParaRPr b="1"/>
          </a:p>
        </p:txBody>
      </p:sp>
      <p:sp>
        <p:nvSpPr>
          <p:cNvPr id="290" name="Google Shape;290;p9"/>
          <p:cNvSpPr/>
          <p:nvPr/>
        </p:nvSpPr>
        <p:spPr>
          <a:xfrm>
            <a:off x="8077200" y="0"/>
            <a:ext cx="4114800" cy="68580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91" name="Google Shape;291;p9"/>
          <p:cNvSpPr/>
          <p:nvPr/>
        </p:nvSpPr>
        <p:spPr>
          <a:xfrm>
            <a:off x="8077200" y="0"/>
            <a:ext cx="4110228" cy="6858000"/>
          </a:xfrm>
          <a:prstGeom prst="rect">
            <a:avLst/>
          </a:prstGeom>
          <a:gradFill>
            <a:gsLst>
              <a:gs pos="0">
                <a:srgbClr val="4DB392">
                  <a:alpha val="60000"/>
                </a:srgbClr>
              </a:gs>
              <a:gs pos="100000">
                <a:srgbClr val="4EAFBA">
                  <a:alpha val="6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92" name="Google Shape;292;p9"/>
          <p:cNvSpPr/>
          <p:nvPr/>
        </p:nvSpPr>
        <p:spPr>
          <a:xfrm rot="-5400000">
            <a:off x="8166075" y="1255390"/>
            <a:ext cx="4008678" cy="4034028"/>
          </a:xfrm>
          <a:prstGeom prst="ellipse">
            <a:avLst/>
          </a:prstGeom>
          <a:gradFill>
            <a:gsLst>
              <a:gs pos="0">
                <a:srgbClr val="4EAFBA">
                  <a:alpha val="40000"/>
                </a:srgbClr>
              </a:gs>
              <a:gs pos="100000">
                <a:srgbClr val="89AA5D">
                  <a:alpha val="2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293" name="Google Shape;293;p9"/>
          <p:cNvSpPr/>
          <p:nvPr/>
        </p:nvSpPr>
        <p:spPr>
          <a:xfrm rot="-5400000">
            <a:off x="9024429" y="720055"/>
            <a:ext cx="3094425" cy="3113994"/>
          </a:xfrm>
          <a:prstGeom prst="ellipse">
            <a:avLst/>
          </a:prstGeom>
          <a:gradFill>
            <a:gsLst>
              <a:gs pos="0">
                <a:srgbClr val="4EAFBA">
                  <a:alpha val="40000"/>
                </a:srgbClr>
              </a:gs>
              <a:gs pos="100000">
                <a:srgbClr val="D9EFF1">
                  <a:alpha val="68627"/>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294" name="Google Shape;294;p9"/>
          <p:cNvPicPr preferRelativeResize="0"/>
          <p:nvPr/>
        </p:nvPicPr>
        <p:blipFill rotWithShape="1">
          <a:blip r:embed="rId3">
            <a:alphaModFix/>
          </a:blip>
          <a:srcRect/>
          <a:stretch/>
        </p:blipFill>
        <p:spPr>
          <a:xfrm>
            <a:off x="10730270" y="5901825"/>
            <a:ext cx="1398369" cy="786582"/>
          </a:xfrm>
          <a:prstGeom prst="rect">
            <a:avLst/>
          </a:prstGeom>
          <a:noFill/>
          <a:ln>
            <a:noFill/>
          </a:ln>
        </p:spPr>
      </p:pic>
      <p:sp>
        <p:nvSpPr>
          <p:cNvPr id="295" name="Google Shape;295;p9"/>
          <p:cNvSpPr/>
          <p:nvPr/>
        </p:nvSpPr>
        <p:spPr>
          <a:xfrm>
            <a:off x="1185421" y="2647019"/>
            <a:ext cx="6216714" cy="23544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900" b="1">
                <a:solidFill>
                  <a:srgbClr val="38761D"/>
                </a:solidFill>
                <a:latin typeface="EB Garamond"/>
                <a:ea typeface="EB Garamond"/>
                <a:cs typeface="EB Garamond"/>
                <a:sym typeface="EB Garamond"/>
              </a:rPr>
              <a:t>Shedd, the perfect getaway when you can’t get away. </a:t>
            </a:r>
            <a:endParaRPr>
              <a:solidFill>
                <a:srgbClr val="38761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10"/>
          <p:cNvSpPr/>
          <p:nvPr/>
        </p:nvSpPr>
        <p:spPr>
          <a:xfrm>
            <a:off x="0" y="0"/>
            <a:ext cx="12188952" cy="6858000"/>
          </a:xfrm>
          <a:prstGeom prst="frame">
            <a:avLst>
              <a:gd name="adj1" fmla="val 7164"/>
            </a:avLst>
          </a:prstGeom>
          <a:gradFill>
            <a:gsLst>
              <a:gs pos="0">
                <a:srgbClr val="4DB392">
                  <a:alpha val="40000"/>
                </a:srgbClr>
              </a:gs>
              <a:gs pos="100000">
                <a:srgbClr val="4EAFBA">
                  <a:alpha val="4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02" name="Google Shape;302;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03" name="Google Shape;303;p10"/>
          <p:cNvSpPr/>
          <p:nvPr/>
        </p:nvSpPr>
        <p:spPr>
          <a:xfrm>
            <a:off x="8077200" y="0"/>
            <a:ext cx="4114800" cy="68580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04" name="Google Shape;304;p10"/>
          <p:cNvSpPr/>
          <p:nvPr/>
        </p:nvSpPr>
        <p:spPr>
          <a:xfrm>
            <a:off x="8077200" y="0"/>
            <a:ext cx="4110228" cy="6858000"/>
          </a:xfrm>
          <a:prstGeom prst="rect">
            <a:avLst/>
          </a:prstGeom>
          <a:gradFill>
            <a:gsLst>
              <a:gs pos="0">
                <a:srgbClr val="4DB392">
                  <a:alpha val="60000"/>
                </a:srgbClr>
              </a:gs>
              <a:gs pos="100000">
                <a:srgbClr val="4EAFBA">
                  <a:alpha val="6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05" name="Google Shape;305;p10"/>
          <p:cNvSpPr/>
          <p:nvPr/>
        </p:nvSpPr>
        <p:spPr>
          <a:xfrm rot="-5400000">
            <a:off x="8166075" y="1255390"/>
            <a:ext cx="4008678" cy="4034028"/>
          </a:xfrm>
          <a:prstGeom prst="ellipse">
            <a:avLst/>
          </a:prstGeom>
          <a:gradFill>
            <a:gsLst>
              <a:gs pos="0">
                <a:srgbClr val="4EAFBA">
                  <a:alpha val="40000"/>
                </a:srgbClr>
              </a:gs>
              <a:gs pos="100000">
                <a:srgbClr val="89AA5D">
                  <a:alpha val="2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06" name="Google Shape;306;p10"/>
          <p:cNvSpPr/>
          <p:nvPr/>
        </p:nvSpPr>
        <p:spPr>
          <a:xfrm rot="-5400000">
            <a:off x="9024429" y="720055"/>
            <a:ext cx="3094425" cy="3113994"/>
          </a:xfrm>
          <a:prstGeom prst="ellipse">
            <a:avLst/>
          </a:prstGeom>
          <a:gradFill>
            <a:gsLst>
              <a:gs pos="0">
                <a:srgbClr val="4EAFBA">
                  <a:alpha val="40000"/>
                </a:srgbClr>
              </a:gs>
              <a:gs pos="100000">
                <a:srgbClr val="D9EFF1">
                  <a:alpha val="68627"/>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307" name="Google Shape;307;p10"/>
          <p:cNvPicPr preferRelativeResize="0"/>
          <p:nvPr/>
        </p:nvPicPr>
        <p:blipFill rotWithShape="1">
          <a:blip r:embed="rId3">
            <a:alphaModFix/>
          </a:blip>
          <a:srcRect/>
          <a:stretch/>
        </p:blipFill>
        <p:spPr>
          <a:xfrm>
            <a:off x="10730270" y="5901825"/>
            <a:ext cx="1398369" cy="786582"/>
          </a:xfrm>
          <a:prstGeom prst="rect">
            <a:avLst/>
          </a:prstGeom>
          <a:noFill/>
          <a:ln>
            <a:noFill/>
          </a:ln>
        </p:spPr>
      </p:pic>
      <p:sp>
        <p:nvSpPr>
          <p:cNvPr id="308" name="Google Shape;308;p10"/>
          <p:cNvSpPr/>
          <p:nvPr/>
        </p:nvSpPr>
        <p:spPr>
          <a:xfrm>
            <a:off x="864775" y="2145325"/>
            <a:ext cx="6858000" cy="4008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1">
                <a:solidFill>
                  <a:srgbClr val="213B33"/>
                </a:solidFill>
                <a:latin typeface="Avenir"/>
                <a:ea typeface="Avenir"/>
                <a:cs typeface="Avenir"/>
                <a:sym typeface="Avenir"/>
              </a:rPr>
              <a:t>• Awareness: </a:t>
            </a:r>
            <a:endParaRPr sz="1800" b="1">
              <a:solidFill>
                <a:srgbClr val="213B33"/>
              </a:solidFill>
              <a:latin typeface="Avenir"/>
              <a:ea typeface="Avenir"/>
              <a:cs typeface="Avenir"/>
              <a:sym typeface="Avenir"/>
            </a:endParaRPr>
          </a:p>
          <a:p>
            <a:pPr marL="0" marR="0" lvl="0" indent="0" algn="l" rtl="0">
              <a:spcBef>
                <a:spcPts val="0"/>
              </a:spcBef>
              <a:spcAft>
                <a:spcPts val="0"/>
              </a:spcAft>
              <a:buNone/>
            </a:pPr>
            <a:r>
              <a:rPr lang="en-US" sz="1800">
                <a:solidFill>
                  <a:srgbClr val="213B33"/>
                </a:solidFill>
                <a:latin typeface="Avenir"/>
                <a:ea typeface="Avenir"/>
                <a:cs typeface="Avenir"/>
                <a:sym typeface="Avenir"/>
              </a:rPr>
              <a:t>Increase and generate awareness amongst families with young children in the Chicagoland area about Shedd Aquarium as the perfect getaway option.</a:t>
            </a:r>
            <a:endParaRPr sz="1800">
              <a:solidFill>
                <a:srgbClr val="213B33"/>
              </a:solidFill>
              <a:latin typeface="Avenir"/>
              <a:ea typeface="Avenir"/>
              <a:cs typeface="Avenir"/>
              <a:sym typeface="Avenir"/>
            </a:endParaRPr>
          </a:p>
          <a:p>
            <a:pPr marL="0" marR="0" lvl="0" indent="0" algn="just" rtl="0">
              <a:spcBef>
                <a:spcPts val="0"/>
              </a:spcBef>
              <a:spcAft>
                <a:spcPts val="0"/>
              </a:spcAft>
              <a:buNone/>
            </a:pPr>
            <a:endParaRPr sz="1800">
              <a:solidFill>
                <a:srgbClr val="213B33"/>
              </a:solidFill>
              <a:latin typeface="Avenir"/>
              <a:ea typeface="Avenir"/>
              <a:cs typeface="Avenir"/>
              <a:sym typeface="Avenir"/>
            </a:endParaRPr>
          </a:p>
          <a:p>
            <a:pPr marL="0" marR="0" lvl="0" indent="0" algn="just" rtl="0">
              <a:spcBef>
                <a:spcPts val="0"/>
              </a:spcBef>
              <a:spcAft>
                <a:spcPts val="0"/>
              </a:spcAft>
              <a:buNone/>
            </a:pPr>
            <a:r>
              <a:rPr lang="en-US" sz="1800">
                <a:solidFill>
                  <a:srgbClr val="213B33"/>
                </a:solidFill>
                <a:latin typeface="Avenir"/>
                <a:ea typeface="Avenir"/>
                <a:cs typeface="Avenir"/>
                <a:sym typeface="Avenir"/>
              </a:rPr>
              <a:t>•</a:t>
            </a:r>
            <a:r>
              <a:rPr lang="en-US" sz="1800" b="1">
                <a:solidFill>
                  <a:srgbClr val="213B33"/>
                </a:solidFill>
                <a:latin typeface="Avenir"/>
                <a:ea typeface="Avenir"/>
                <a:cs typeface="Avenir"/>
                <a:sym typeface="Avenir"/>
              </a:rPr>
              <a:t> Engagement:</a:t>
            </a:r>
            <a:endParaRPr sz="1800" b="1">
              <a:solidFill>
                <a:srgbClr val="213B33"/>
              </a:solidFill>
              <a:latin typeface="Avenir"/>
              <a:ea typeface="Avenir"/>
              <a:cs typeface="Avenir"/>
              <a:sym typeface="Avenir"/>
            </a:endParaRPr>
          </a:p>
          <a:p>
            <a:pPr marL="0" marR="0" lvl="0" indent="0" algn="l" rtl="0">
              <a:lnSpc>
                <a:spcPct val="100000"/>
              </a:lnSpc>
              <a:spcBef>
                <a:spcPts val="0"/>
              </a:spcBef>
              <a:spcAft>
                <a:spcPts val="0"/>
              </a:spcAft>
              <a:buNone/>
            </a:pPr>
            <a:r>
              <a:rPr lang="en-US" sz="1800">
                <a:solidFill>
                  <a:srgbClr val="213B33"/>
                </a:solidFill>
                <a:latin typeface="Avenir"/>
                <a:ea typeface="Avenir"/>
                <a:cs typeface="Avenir"/>
                <a:sym typeface="Avenir"/>
              </a:rPr>
              <a:t>Encourage families to visit Shedd Aquarium by creating an emotional connection and highlighting the immersive experiences.</a:t>
            </a:r>
            <a:endParaRPr sz="1800">
              <a:solidFill>
                <a:srgbClr val="213B33"/>
              </a:solidFill>
              <a:latin typeface="Avenir"/>
              <a:ea typeface="Avenir"/>
              <a:cs typeface="Avenir"/>
              <a:sym typeface="Avenir"/>
            </a:endParaRPr>
          </a:p>
          <a:p>
            <a:pPr marL="0" marR="0" lvl="0" indent="0" algn="l" rtl="0">
              <a:lnSpc>
                <a:spcPct val="100000"/>
              </a:lnSpc>
              <a:spcBef>
                <a:spcPts val="0"/>
              </a:spcBef>
              <a:spcAft>
                <a:spcPts val="0"/>
              </a:spcAft>
              <a:buNone/>
            </a:pPr>
            <a:endParaRPr sz="1800">
              <a:solidFill>
                <a:srgbClr val="213B33"/>
              </a:solidFill>
              <a:latin typeface="Avenir"/>
              <a:ea typeface="Avenir"/>
              <a:cs typeface="Avenir"/>
              <a:sym typeface="Avenir"/>
            </a:endParaRPr>
          </a:p>
          <a:p>
            <a:pPr marL="0" marR="0" lvl="0" indent="0" algn="l" rtl="0">
              <a:lnSpc>
                <a:spcPct val="100000"/>
              </a:lnSpc>
              <a:spcBef>
                <a:spcPts val="0"/>
              </a:spcBef>
              <a:spcAft>
                <a:spcPts val="0"/>
              </a:spcAft>
              <a:buNone/>
            </a:pPr>
            <a:r>
              <a:rPr lang="en-US" sz="1800">
                <a:solidFill>
                  <a:schemeClr val="dk2"/>
                </a:solidFill>
                <a:latin typeface="Avenir"/>
                <a:ea typeface="Avenir"/>
                <a:cs typeface="Avenir"/>
                <a:sym typeface="Avenir"/>
              </a:rPr>
              <a:t>• </a:t>
            </a:r>
            <a:r>
              <a:rPr lang="en-US" sz="1800" b="1">
                <a:solidFill>
                  <a:srgbClr val="213B33"/>
                </a:solidFill>
                <a:latin typeface="Avenir"/>
                <a:ea typeface="Avenir"/>
                <a:cs typeface="Avenir"/>
                <a:sym typeface="Avenir"/>
              </a:rPr>
              <a:t>Frequency:</a:t>
            </a:r>
            <a:endParaRPr sz="1800" b="1">
              <a:solidFill>
                <a:srgbClr val="213B33"/>
              </a:solidFill>
              <a:latin typeface="Avenir"/>
              <a:ea typeface="Avenir"/>
              <a:cs typeface="Avenir"/>
              <a:sym typeface="Avenir"/>
            </a:endParaRPr>
          </a:p>
          <a:p>
            <a:pPr marL="0" lvl="0" indent="0" algn="l" rtl="0">
              <a:lnSpc>
                <a:spcPct val="115000"/>
              </a:lnSpc>
              <a:spcBef>
                <a:spcPts val="0"/>
              </a:spcBef>
              <a:spcAft>
                <a:spcPts val="0"/>
              </a:spcAft>
              <a:buSzPts val="1100"/>
              <a:buNone/>
            </a:pPr>
            <a:r>
              <a:rPr lang="en-US" sz="1800">
                <a:solidFill>
                  <a:srgbClr val="213B33"/>
                </a:solidFill>
                <a:latin typeface="Avenir"/>
                <a:ea typeface="Avenir"/>
                <a:cs typeface="Avenir"/>
                <a:sym typeface="Avenir"/>
              </a:rPr>
              <a:t>With a high frequency of advertising across multiple channels, reach families in their  30s - 40s with 1 or 2 children in Chicagoland.</a:t>
            </a:r>
            <a:endParaRPr sz="1800">
              <a:solidFill>
                <a:srgbClr val="213B33"/>
              </a:solidFill>
              <a:latin typeface="Avenir"/>
              <a:ea typeface="Avenir"/>
              <a:cs typeface="Avenir"/>
              <a:sym typeface="Avenir"/>
            </a:endParaRPr>
          </a:p>
          <a:p>
            <a:pPr marL="0" lvl="0" indent="0" algn="just" rtl="0">
              <a:spcBef>
                <a:spcPts val="0"/>
              </a:spcBef>
              <a:spcAft>
                <a:spcPts val="0"/>
              </a:spcAft>
              <a:buSzPts val="1100"/>
              <a:buNone/>
            </a:pPr>
            <a:r>
              <a:rPr lang="en-US" sz="1600">
                <a:solidFill>
                  <a:schemeClr val="dk2"/>
                </a:solidFill>
                <a:latin typeface="Avenir"/>
                <a:ea typeface="Avenir"/>
                <a:cs typeface="Avenir"/>
                <a:sym typeface="Avenir"/>
              </a:rPr>
              <a:t> </a:t>
            </a:r>
            <a:endParaRPr sz="1800">
              <a:solidFill>
                <a:srgbClr val="213B33"/>
              </a:solidFill>
              <a:latin typeface="Avenir"/>
              <a:ea typeface="Avenir"/>
              <a:cs typeface="Avenir"/>
              <a:sym typeface="Avenir"/>
            </a:endParaRPr>
          </a:p>
        </p:txBody>
      </p:sp>
      <p:sp>
        <p:nvSpPr>
          <p:cNvPr id="309" name="Google Shape;309;p10"/>
          <p:cNvSpPr txBox="1"/>
          <p:nvPr/>
        </p:nvSpPr>
        <p:spPr>
          <a:xfrm>
            <a:off x="470478" y="448190"/>
            <a:ext cx="6858000" cy="1513500"/>
          </a:xfrm>
          <a:prstGeom prst="rect">
            <a:avLst/>
          </a:prstGeom>
          <a:noFill/>
          <a:ln>
            <a:noFill/>
          </a:ln>
        </p:spPr>
        <p:txBody>
          <a:bodyPr spcFirstLastPara="1" wrap="square" lIns="91425" tIns="45700" rIns="91425" bIns="45700" anchor="b" anchorCtr="0">
            <a:normAutofit fontScale="85000"/>
          </a:bodyPr>
          <a:lstStyle/>
          <a:p>
            <a:pPr marL="0" marR="0" lvl="0" indent="0" algn="l" rtl="0">
              <a:lnSpc>
                <a:spcPct val="90000"/>
              </a:lnSpc>
              <a:spcBef>
                <a:spcPts val="0"/>
              </a:spcBef>
              <a:spcAft>
                <a:spcPts val="0"/>
              </a:spcAft>
              <a:buClr>
                <a:srgbClr val="89AA5D"/>
              </a:buClr>
              <a:buSzPct val="100000"/>
              <a:buFont typeface="EB Garamond"/>
              <a:buNone/>
            </a:pPr>
            <a:r>
              <a:rPr lang="en-US" sz="5400" b="1">
                <a:solidFill>
                  <a:srgbClr val="89AA5D"/>
                </a:solidFill>
                <a:latin typeface="EB Garamond"/>
                <a:ea typeface="EB Garamond"/>
                <a:cs typeface="EB Garamond"/>
                <a:sym typeface="EB Garamond"/>
              </a:rPr>
              <a:t>Media Recommendations</a:t>
            </a:r>
            <a:endParaRPr sz="5400" b="1">
              <a:solidFill>
                <a:srgbClr val="89AA5D"/>
              </a:solidFill>
              <a:latin typeface="EB Garamond"/>
              <a:ea typeface="EB Garamond"/>
              <a:cs typeface="EB Garamond"/>
              <a:sym typeface="EB Garamond"/>
            </a:endParaRPr>
          </a:p>
          <a:p>
            <a:pPr marL="0" marR="0" lvl="0" indent="0" algn="l" rtl="0">
              <a:lnSpc>
                <a:spcPct val="90000"/>
              </a:lnSpc>
              <a:spcBef>
                <a:spcPts val="0"/>
              </a:spcBef>
              <a:spcAft>
                <a:spcPts val="0"/>
              </a:spcAft>
              <a:buClr>
                <a:srgbClr val="89AA5D"/>
              </a:buClr>
              <a:buSzPct val="106992"/>
              <a:buFont typeface="EB Garamond"/>
              <a:buNone/>
            </a:pPr>
            <a:r>
              <a:rPr lang="en-US" sz="5047" b="1">
                <a:solidFill>
                  <a:srgbClr val="38761D"/>
                </a:solidFill>
                <a:latin typeface="EB Garamond"/>
                <a:ea typeface="EB Garamond"/>
                <a:cs typeface="EB Garamond"/>
                <a:sym typeface="EB Garamond"/>
              </a:rPr>
              <a:t>Objectives</a:t>
            </a:r>
            <a:endParaRPr sz="5047" b="1">
              <a:solidFill>
                <a:srgbClr val="38761D"/>
              </a:solidFill>
              <a:latin typeface="EB Garamond"/>
              <a:ea typeface="EB Garamond"/>
              <a:cs typeface="EB Garamond"/>
              <a:sym typeface="EB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g24a0cd6ab53_0_21"/>
          <p:cNvSpPr/>
          <p:nvPr/>
        </p:nvSpPr>
        <p:spPr>
          <a:xfrm>
            <a:off x="0" y="0"/>
            <a:ext cx="12189000" cy="6858000"/>
          </a:xfrm>
          <a:prstGeom prst="frame">
            <a:avLst>
              <a:gd name="adj1" fmla="val 7164"/>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Font typeface="Arial"/>
              <a:buNone/>
            </a:pPr>
            <a:endParaRPr sz="1800">
              <a:solidFill>
                <a:srgbClr val="213B33"/>
              </a:solidFill>
              <a:latin typeface="Avenir"/>
              <a:ea typeface="Avenir"/>
              <a:cs typeface="Avenir"/>
              <a:sym typeface="Avenir"/>
            </a:endParaRPr>
          </a:p>
        </p:txBody>
      </p:sp>
      <p:sp>
        <p:nvSpPr>
          <p:cNvPr id="316" name="Google Shape;316;g24a0cd6ab53_0_21"/>
          <p:cNvSpPr/>
          <p:nvPr/>
        </p:nvSpPr>
        <p:spPr>
          <a:xfrm>
            <a:off x="0" y="0"/>
            <a:ext cx="12189000" cy="6858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Font typeface="Arial"/>
              <a:buNone/>
            </a:pPr>
            <a:endParaRPr sz="1800">
              <a:solidFill>
                <a:srgbClr val="213B33"/>
              </a:solidFill>
              <a:latin typeface="Avenir"/>
              <a:ea typeface="Avenir"/>
              <a:cs typeface="Avenir"/>
              <a:sym typeface="Avenir"/>
            </a:endParaRPr>
          </a:p>
        </p:txBody>
      </p:sp>
      <p:sp>
        <p:nvSpPr>
          <p:cNvPr id="317" name="Google Shape;317;g24a0cd6ab53_0_21"/>
          <p:cNvSpPr/>
          <p:nvPr/>
        </p:nvSpPr>
        <p:spPr>
          <a:xfrm>
            <a:off x="8077200" y="0"/>
            <a:ext cx="4114800" cy="68580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18" name="Google Shape;318;g24a0cd6ab53_0_21"/>
          <p:cNvSpPr/>
          <p:nvPr/>
        </p:nvSpPr>
        <p:spPr>
          <a:xfrm>
            <a:off x="8077200" y="0"/>
            <a:ext cx="4110300" cy="6858000"/>
          </a:xfrm>
          <a:prstGeom prst="rect">
            <a:avLst/>
          </a:prstGeom>
          <a:gradFill>
            <a:gsLst>
              <a:gs pos="0">
                <a:srgbClr val="4DB392">
                  <a:alpha val="60000"/>
                </a:srgbClr>
              </a:gs>
              <a:gs pos="100000">
                <a:srgbClr val="4EAFBA">
                  <a:alpha val="6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19" name="Google Shape;319;g24a0cd6ab53_0_21"/>
          <p:cNvSpPr/>
          <p:nvPr/>
        </p:nvSpPr>
        <p:spPr>
          <a:xfrm rot="-5400000">
            <a:off x="8166150" y="1255393"/>
            <a:ext cx="4008600" cy="4034100"/>
          </a:xfrm>
          <a:prstGeom prst="ellipse">
            <a:avLst/>
          </a:prstGeom>
          <a:gradFill>
            <a:gsLst>
              <a:gs pos="0">
                <a:srgbClr val="4EAFBA">
                  <a:alpha val="40000"/>
                </a:srgbClr>
              </a:gs>
              <a:gs pos="100000">
                <a:srgbClr val="89AA5D">
                  <a:alpha val="2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20" name="Google Shape;320;g24a0cd6ab53_0_21"/>
          <p:cNvSpPr/>
          <p:nvPr/>
        </p:nvSpPr>
        <p:spPr>
          <a:xfrm rot="-5400000">
            <a:off x="9024395" y="720014"/>
            <a:ext cx="3094500" cy="3114000"/>
          </a:xfrm>
          <a:prstGeom prst="ellipse">
            <a:avLst/>
          </a:prstGeom>
          <a:gradFill>
            <a:gsLst>
              <a:gs pos="0">
                <a:srgbClr val="4EAFBA">
                  <a:alpha val="40000"/>
                </a:srgbClr>
              </a:gs>
              <a:gs pos="100000">
                <a:srgbClr val="D9EFF1">
                  <a:alpha val="68627"/>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321" name="Google Shape;321;g24a0cd6ab53_0_21"/>
          <p:cNvPicPr preferRelativeResize="0"/>
          <p:nvPr/>
        </p:nvPicPr>
        <p:blipFill rotWithShape="1">
          <a:blip r:embed="rId3">
            <a:alphaModFix/>
          </a:blip>
          <a:srcRect/>
          <a:stretch/>
        </p:blipFill>
        <p:spPr>
          <a:xfrm>
            <a:off x="10730270" y="5901825"/>
            <a:ext cx="1398365" cy="786582"/>
          </a:xfrm>
          <a:prstGeom prst="rect">
            <a:avLst/>
          </a:prstGeom>
          <a:noFill/>
          <a:ln>
            <a:noFill/>
          </a:ln>
        </p:spPr>
      </p:pic>
      <p:sp>
        <p:nvSpPr>
          <p:cNvPr id="322" name="Google Shape;322;g24a0cd6ab53_0_21"/>
          <p:cNvSpPr/>
          <p:nvPr/>
        </p:nvSpPr>
        <p:spPr>
          <a:xfrm>
            <a:off x="864775" y="2429450"/>
            <a:ext cx="6858000" cy="3653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2000" b="1">
                <a:solidFill>
                  <a:schemeClr val="dk1"/>
                </a:solidFill>
                <a:latin typeface="Avenir"/>
                <a:ea typeface="Avenir"/>
                <a:cs typeface="Avenir"/>
                <a:sym typeface="Avenir"/>
              </a:rPr>
              <a:t>TV: </a:t>
            </a:r>
            <a:r>
              <a:rPr lang="en-US" sz="2000">
                <a:solidFill>
                  <a:schemeClr val="dk1"/>
                </a:solidFill>
                <a:latin typeface="Avenir"/>
                <a:ea typeface="Avenir"/>
                <a:cs typeface="Avenir"/>
                <a:sym typeface="Avenir"/>
              </a:rPr>
              <a:t>Effective to reach mass audiences and target specific viewing groups.</a:t>
            </a:r>
            <a:endParaRPr sz="2000">
              <a:solidFill>
                <a:schemeClr val="dk1"/>
              </a:solidFill>
              <a:latin typeface="Avenir"/>
              <a:ea typeface="Avenir"/>
              <a:cs typeface="Avenir"/>
              <a:sym typeface="Avenir"/>
            </a:endParaRPr>
          </a:p>
          <a:p>
            <a:pPr marL="0" lvl="0" indent="0" algn="just" rtl="0">
              <a:lnSpc>
                <a:spcPct val="115000"/>
              </a:lnSpc>
              <a:spcBef>
                <a:spcPts val="0"/>
              </a:spcBef>
              <a:spcAft>
                <a:spcPts val="0"/>
              </a:spcAft>
              <a:buSzPts val="1100"/>
              <a:buNone/>
            </a:pPr>
            <a:r>
              <a:rPr lang="en-US" sz="2000">
                <a:solidFill>
                  <a:schemeClr val="dk1"/>
                </a:solidFill>
                <a:latin typeface="Avenir"/>
                <a:ea typeface="Avenir"/>
                <a:cs typeface="Avenir"/>
                <a:sym typeface="Avenir"/>
              </a:rPr>
              <a:t>Allows for visual storytelling, showcasing the immersive experiences at Shedd Aquarium and evoking the desire for a family getaway.</a:t>
            </a:r>
            <a:endParaRPr sz="2000">
              <a:solidFill>
                <a:schemeClr val="dk1"/>
              </a:solidFill>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0" marR="0" lvl="0" indent="0" algn="just" rtl="0">
              <a:lnSpc>
                <a:spcPct val="100000"/>
              </a:lnSpc>
              <a:spcBef>
                <a:spcPts val="0"/>
              </a:spcBef>
              <a:spcAft>
                <a:spcPts val="0"/>
              </a:spcAft>
              <a:buNone/>
            </a:pPr>
            <a:r>
              <a:rPr lang="en-US" sz="2000" b="1">
                <a:solidFill>
                  <a:schemeClr val="dk1"/>
                </a:solidFill>
                <a:latin typeface="Avenir"/>
                <a:ea typeface="Avenir"/>
                <a:cs typeface="Avenir"/>
                <a:sym typeface="Avenir"/>
              </a:rPr>
              <a:t>Digital Platforms: </a:t>
            </a:r>
            <a:r>
              <a:rPr lang="en-US" sz="2000">
                <a:solidFill>
                  <a:schemeClr val="dk1"/>
                </a:solidFill>
                <a:latin typeface="Avenir"/>
                <a:ea typeface="Avenir"/>
                <a:cs typeface="Avenir"/>
                <a:sym typeface="Avenir"/>
              </a:rPr>
              <a:t>Social media (IG, YT, TT, FB) + website.</a:t>
            </a:r>
            <a:endParaRPr sz="2000">
              <a:solidFill>
                <a:schemeClr val="dk1"/>
              </a:solidFill>
              <a:latin typeface="Avenir"/>
              <a:ea typeface="Avenir"/>
              <a:cs typeface="Avenir"/>
              <a:sym typeface="Avenir"/>
            </a:endParaRPr>
          </a:p>
          <a:p>
            <a:pPr marL="0" lvl="0" indent="0" algn="just" rtl="0">
              <a:lnSpc>
                <a:spcPct val="115000"/>
              </a:lnSpc>
              <a:spcBef>
                <a:spcPts val="0"/>
              </a:spcBef>
              <a:spcAft>
                <a:spcPts val="0"/>
              </a:spcAft>
              <a:buClr>
                <a:schemeClr val="dk1"/>
              </a:buClr>
              <a:buSzPts val="1100"/>
              <a:buFont typeface="Arial"/>
              <a:buNone/>
            </a:pPr>
            <a:r>
              <a:rPr lang="en-US" sz="2000">
                <a:solidFill>
                  <a:schemeClr val="dk1"/>
                </a:solidFill>
                <a:latin typeface="Avenir"/>
                <a:ea typeface="Avenir"/>
                <a:cs typeface="Avenir"/>
                <a:sym typeface="Avenir"/>
              </a:rPr>
              <a:t>An opportunity to engage with families directly, offering interactive content that can be shared, commented on, and liked, amplifying the campaign's reach.</a:t>
            </a:r>
            <a:endParaRPr sz="2000">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Font typeface="Arial"/>
              <a:buNone/>
            </a:pPr>
            <a:endParaRPr sz="2000">
              <a:solidFill>
                <a:srgbClr val="213B33"/>
              </a:solidFill>
              <a:latin typeface="Avenir"/>
              <a:ea typeface="Avenir"/>
              <a:cs typeface="Avenir"/>
              <a:sym typeface="Avenir"/>
            </a:endParaRPr>
          </a:p>
          <a:p>
            <a:pPr marL="0" marR="0" lvl="0" indent="0" algn="l" rtl="0">
              <a:lnSpc>
                <a:spcPct val="100000"/>
              </a:lnSpc>
              <a:spcBef>
                <a:spcPts val="0"/>
              </a:spcBef>
              <a:spcAft>
                <a:spcPts val="0"/>
              </a:spcAft>
              <a:buNone/>
            </a:pPr>
            <a:endParaRPr sz="2000">
              <a:solidFill>
                <a:srgbClr val="213B33"/>
              </a:solidFill>
              <a:latin typeface="Avenir"/>
              <a:ea typeface="Avenir"/>
              <a:cs typeface="Avenir"/>
              <a:sym typeface="Avenir"/>
            </a:endParaRPr>
          </a:p>
        </p:txBody>
      </p:sp>
      <p:sp>
        <p:nvSpPr>
          <p:cNvPr id="323" name="Google Shape;323;g24a0cd6ab53_0_21"/>
          <p:cNvSpPr txBox="1"/>
          <p:nvPr/>
        </p:nvSpPr>
        <p:spPr>
          <a:xfrm>
            <a:off x="864778" y="729840"/>
            <a:ext cx="6858000" cy="1513500"/>
          </a:xfrm>
          <a:prstGeom prst="rect">
            <a:avLst/>
          </a:prstGeom>
          <a:noFill/>
          <a:ln>
            <a:noFill/>
          </a:ln>
        </p:spPr>
        <p:txBody>
          <a:bodyPr spcFirstLastPara="1" wrap="square" lIns="91425" tIns="45700" rIns="91425" bIns="45700" anchor="b" anchorCtr="0">
            <a:normAutofit fontScale="85000"/>
          </a:bodyPr>
          <a:lstStyle/>
          <a:p>
            <a:pPr marL="0" marR="0" lvl="0" indent="0" algn="l" rtl="0">
              <a:lnSpc>
                <a:spcPct val="90000"/>
              </a:lnSpc>
              <a:spcBef>
                <a:spcPts val="0"/>
              </a:spcBef>
              <a:spcAft>
                <a:spcPts val="0"/>
              </a:spcAft>
              <a:buClr>
                <a:srgbClr val="89AA5D"/>
              </a:buClr>
              <a:buSzPct val="100000"/>
              <a:buFont typeface="EB Garamond"/>
              <a:buNone/>
            </a:pPr>
            <a:r>
              <a:rPr lang="en-US" sz="5400" b="1">
                <a:solidFill>
                  <a:srgbClr val="89AA5D"/>
                </a:solidFill>
                <a:latin typeface="EB Garamond"/>
                <a:ea typeface="EB Garamond"/>
                <a:cs typeface="EB Garamond"/>
                <a:sym typeface="EB Garamond"/>
              </a:rPr>
              <a:t>Media Recommendations</a:t>
            </a:r>
            <a:endParaRPr sz="5400" b="1">
              <a:solidFill>
                <a:srgbClr val="89AA5D"/>
              </a:solidFill>
              <a:latin typeface="EB Garamond"/>
              <a:ea typeface="EB Garamond"/>
              <a:cs typeface="EB Garamond"/>
              <a:sym typeface="EB Garamond"/>
            </a:endParaRPr>
          </a:p>
          <a:p>
            <a:pPr marL="0" marR="0" lvl="0" indent="0" algn="l" rtl="0">
              <a:lnSpc>
                <a:spcPct val="90000"/>
              </a:lnSpc>
              <a:spcBef>
                <a:spcPts val="0"/>
              </a:spcBef>
              <a:spcAft>
                <a:spcPts val="0"/>
              </a:spcAft>
              <a:buClr>
                <a:srgbClr val="89AA5D"/>
              </a:buClr>
              <a:buSzPct val="106992"/>
              <a:buFont typeface="EB Garamond"/>
              <a:buNone/>
            </a:pPr>
            <a:r>
              <a:rPr lang="en-US" sz="5047" b="1">
                <a:solidFill>
                  <a:srgbClr val="38761D"/>
                </a:solidFill>
                <a:latin typeface="EB Garamond"/>
                <a:ea typeface="EB Garamond"/>
                <a:cs typeface="EB Garamond"/>
                <a:sym typeface="EB Garamond"/>
              </a:rPr>
              <a:t>Selection of Media</a:t>
            </a:r>
            <a:endParaRPr sz="5047" b="1">
              <a:solidFill>
                <a:srgbClr val="38761D"/>
              </a:solidFill>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a:spLocks noGrp="1"/>
          </p:cNvSpPr>
          <p:nvPr>
            <p:ph type="title"/>
          </p:nvPr>
        </p:nvSpPr>
        <p:spPr>
          <a:xfrm>
            <a:off x="838200" y="68103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000"/>
              <a:buFont typeface="EB Garamond"/>
              <a:buNone/>
            </a:pPr>
            <a:r>
              <a:rPr lang="en-US" sz="4000" b="1"/>
              <a:t>Competitive and Business Review</a:t>
            </a:r>
            <a:endParaRPr sz="4000" b="1"/>
          </a:p>
          <a:p>
            <a:pPr marL="0" lvl="0" indent="0" algn="l" rtl="0">
              <a:lnSpc>
                <a:spcPct val="90000"/>
              </a:lnSpc>
              <a:spcBef>
                <a:spcPts val="0"/>
              </a:spcBef>
              <a:spcAft>
                <a:spcPts val="0"/>
              </a:spcAft>
              <a:buClr>
                <a:schemeClr val="accent5"/>
              </a:buClr>
              <a:buSzPts val="4000"/>
              <a:buFont typeface="EB Garamond"/>
              <a:buNone/>
            </a:pPr>
            <a:r>
              <a:rPr lang="en-US" sz="3200" b="1">
                <a:solidFill>
                  <a:srgbClr val="38761D"/>
                </a:solidFill>
              </a:rPr>
              <a:t>Main Business Issues</a:t>
            </a:r>
            <a:endParaRPr sz="4000" b="1"/>
          </a:p>
        </p:txBody>
      </p:sp>
      <p:pic>
        <p:nvPicPr>
          <p:cNvPr id="104" name="Google Shape;104;p2"/>
          <p:cNvPicPr preferRelativeResize="0"/>
          <p:nvPr/>
        </p:nvPicPr>
        <p:blipFill rotWithShape="1">
          <a:blip r:embed="rId3">
            <a:alphaModFix/>
          </a:blip>
          <a:srcRect/>
          <a:stretch/>
        </p:blipFill>
        <p:spPr>
          <a:xfrm>
            <a:off x="10687051" y="515384"/>
            <a:ext cx="1118424" cy="629113"/>
          </a:xfrm>
          <a:prstGeom prst="rect">
            <a:avLst/>
          </a:prstGeom>
          <a:noFill/>
          <a:ln>
            <a:noFill/>
          </a:ln>
        </p:spPr>
      </p:pic>
      <p:sp>
        <p:nvSpPr>
          <p:cNvPr id="105" name="Google Shape;105;p2"/>
          <p:cNvSpPr txBox="1"/>
          <p:nvPr/>
        </p:nvSpPr>
        <p:spPr>
          <a:xfrm>
            <a:off x="1312199" y="2308200"/>
            <a:ext cx="9567600" cy="3124500"/>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Clr>
                <a:srgbClr val="213B33"/>
              </a:buClr>
              <a:buSzPts val="1800"/>
              <a:buFont typeface="Avenir"/>
              <a:buChar char="●"/>
            </a:pPr>
            <a:r>
              <a:rPr lang="en-US" sz="1800">
                <a:solidFill>
                  <a:srgbClr val="213B33"/>
                </a:solidFill>
                <a:latin typeface="Avenir"/>
                <a:ea typeface="Avenir"/>
                <a:cs typeface="Avenir"/>
                <a:sym typeface="Avenir"/>
              </a:rPr>
              <a:t>Chicago is a city that offers a wide variety of attractions and interesting learning experiences.</a:t>
            </a:r>
            <a:endParaRPr sz="1800">
              <a:latin typeface="Avenir"/>
              <a:ea typeface="Avenir"/>
              <a:cs typeface="Avenir"/>
              <a:sym typeface="Avenir"/>
            </a:endParaRPr>
          </a:p>
          <a:p>
            <a:pPr marL="457200" marR="0" lvl="0" indent="-342900" algn="l" rtl="0">
              <a:spcBef>
                <a:spcPts val="0"/>
              </a:spcBef>
              <a:spcAft>
                <a:spcPts val="0"/>
              </a:spcAft>
              <a:buClr>
                <a:srgbClr val="213B33"/>
              </a:buClr>
              <a:buSzPts val="1800"/>
              <a:buFont typeface="Avenir"/>
              <a:buChar char="●"/>
            </a:pPr>
            <a:r>
              <a:rPr lang="en-US" sz="1800">
                <a:solidFill>
                  <a:srgbClr val="213B33"/>
                </a:solidFill>
                <a:latin typeface="Avenir"/>
                <a:ea typeface="Avenir"/>
                <a:cs typeface="Avenir"/>
                <a:sym typeface="Avenir"/>
              </a:rPr>
              <a:t>The Aquarium competes with other great attractions* and should position itself as a must-see and favorite choice for local families, our main target.</a:t>
            </a:r>
            <a:endParaRPr sz="1800">
              <a:solidFill>
                <a:srgbClr val="213B33"/>
              </a:solidFill>
              <a:latin typeface="Avenir"/>
              <a:ea typeface="Avenir"/>
              <a:cs typeface="Avenir"/>
              <a:sym typeface="Avenir"/>
            </a:endParaRPr>
          </a:p>
          <a:p>
            <a:pPr marL="457200" marR="0" lvl="0" indent="-342900" algn="l" rtl="0">
              <a:spcBef>
                <a:spcPts val="0"/>
              </a:spcBef>
              <a:spcAft>
                <a:spcPts val="0"/>
              </a:spcAft>
              <a:buClr>
                <a:srgbClr val="213B33"/>
              </a:buClr>
              <a:buSzPts val="1800"/>
              <a:buFont typeface="Avenir"/>
              <a:buChar char="●"/>
            </a:pPr>
            <a:r>
              <a:rPr lang="en-US" sz="1800" b="1">
                <a:solidFill>
                  <a:srgbClr val="213B33"/>
                </a:solidFill>
                <a:latin typeface="Avenir"/>
                <a:ea typeface="Avenir"/>
                <a:cs typeface="Avenir"/>
                <a:sym typeface="Avenir"/>
              </a:rPr>
              <a:t>Ticket prices.</a:t>
            </a:r>
            <a:r>
              <a:rPr lang="en-US" sz="1800">
                <a:solidFill>
                  <a:srgbClr val="213B33"/>
                </a:solidFill>
                <a:latin typeface="Avenir"/>
                <a:ea typeface="Avenir"/>
                <a:cs typeface="Avenir"/>
                <a:sym typeface="Avenir"/>
              </a:rPr>
              <a:t> Despite offering unique experiences and the fact that the money is used for conservation initiatives and animal care, there is a general perception that it’s expensive and users hesitate when making a purchase. </a:t>
            </a:r>
            <a:endParaRPr sz="1800">
              <a:solidFill>
                <a:srgbClr val="213B33"/>
              </a:solidFill>
              <a:latin typeface="Avenir"/>
              <a:ea typeface="Avenir"/>
              <a:cs typeface="Avenir"/>
              <a:sym typeface="Avenir"/>
            </a:endParaRPr>
          </a:p>
          <a:p>
            <a:pPr marL="457200" marR="0" lvl="0" indent="-342900" algn="l" rtl="0">
              <a:spcBef>
                <a:spcPts val="0"/>
              </a:spcBef>
              <a:spcAft>
                <a:spcPts val="0"/>
              </a:spcAft>
              <a:buClr>
                <a:srgbClr val="213B33"/>
              </a:buClr>
              <a:buSzPts val="1800"/>
              <a:buFont typeface="Avenir"/>
              <a:buChar char="●"/>
            </a:pPr>
            <a:r>
              <a:rPr lang="en-US" sz="1800">
                <a:solidFill>
                  <a:srgbClr val="213B33"/>
                </a:solidFill>
                <a:latin typeface="Avenir"/>
                <a:ea typeface="Avenir"/>
                <a:cs typeface="Avenir"/>
                <a:sym typeface="Avenir"/>
              </a:rPr>
              <a:t>The process of entering the aquarium makes the experience not entirely positive which can represent a key liability in the leadership of the category.</a:t>
            </a:r>
            <a:endParaRPr sz="1800">
              <a:latin typeface="Avenir"/>
              <a:ea typeface="Avenir"/>
              <a:cs typeface="Avenir"/>
              <a:sym typeface="Avenir"/>
            </a:endParaRPr>
          </a:p>
          <a:p>
            <a:pPr marL="285750" marR="0" lvl="0" indent="-184150" algn="just" rtl="0">
              <a:spcBef>
                <a:spcPts val="0"/>
              </a:spcBef>
              <a:spcAft>
                <a:spcPts val="0"/>
              </a:spcAft>
              <a:buClr>
                <a:schemeClr val="dk1"/>
              </a:buClr>
              <a:buSzPts val="1600"/>
              <a:buFont typeface="Avenir"/>
              <a:buNone/>
            </a:pPr>
            <a:endParaRPr sz="1700">
              <a:solidFill>
                <a:srgbClr val="213B33"/>
              </a:solidFill>
              <a:latin typeface="Avenir"/>
              <a:ea typeface="Avenir"/>
              <a:cs typeface="Avenir"/>
              <a:sym typeface="Avenir"/>
            </a:endParaRPr>
          </a:p>
          <a:p>
            <a:pPr marL="0" marR="0" lvl="0" indent="0" algn="just" rtl="0">
              <a:spcBef>
                <a:spcPts val="0"/>
              </a:spcBef>
              <a:spcAft>
                <a:spcPts val="0"/>
              </a:spcAft>
              <a:buNone/>
            </a:pPr>
            <a:r>
              <a:rPr lang="en-US" sz="1700">
                <a:solidFill>
                  <a:srgbClr val="213B33"/>
                </a:solidFill>
                <a:latin typeface="Avenir"/>
                <a:ea typeface="Avenir"/>
                <a:cs typeface="Avenir"/>
                <a:sym typeface="Avenir"/>
              </a:rPr>
              <a:t>*</a:t>
            </a:r>
            <a:r>
              <a:rPr lang="en-US" sz="1800" b="1">
                <a:solidFill>
                  <a:srgbClr val="387F87"/>
                </a:solidFill>
                <a:latin typeface="Avenir"/>
                <a:ea typeface="Avenir"/>
                <a:cs typeface="Avenir"/>
                <a:sym typeface="Avenir"/>
              </a:rPr>
              <a:t>Category</a:t>
            </a:r>
            <a:r>
              <a:rPr lang="en-US" sz="1800" b="1">
                <a:solidFill>
                  <a:srgbClr val="213B33"/>
                </a:solidFill>
                <a:latin typeface="Avenir"/>
                <a:ea typeface="Avenir"/>
                <a:cs typeface="Avenir"/>
                <a:sym typeface="Avenir"/>
              </a:rPr>
              <a:t>:</a:t>
            </a:r>
            <a:r>
              <a:rPr lang="en-US" sz="1700" b="1">
                <a:solidFill>
                  <a:srgbClr val="213B33"/>
                </a:solidFill>
                <a:latin typeface="Avenir"/>
                <a:ea typeface="Avenir"/>
                <a:cs typeface="Avenir"/>
                <a:sym typeface="Avenir"/>
              </a:rPr>
              <a:t> </a:t>
            </a:r>
            <a:r>
              <a:rPr lang="en-US" sz="1700">
                <a:solidFill>
                  <a:srgbClr val="213B33"/>
                </a:solidFill>
                <a:latin typeface="Avenir"/>
                <a:ea typeface="Avenir"/>
                <a:cs typeface="Avenir"/>
                <a:sym typeface="Avenir"/>
              </a:rPr>
              <a:t>Shedd Aquarium, Field Museum, Chicago Children’s Museum, and the </a:t>
            </a:r>
            <a:r>
              <a:rPr lang="en-US" sz="1700">
                <a:solidFill>
                  <a:schemeClr val="dk1"/>
                </a:solidFill>
                <a:latin typeface="Avenir"/>
                <a:ea typeface="Avenir"/>
                <a:cs typeface="Avenir"/>
                <a:sym typeface="Avenir"/>
              </a:rPr>
              <a:t>Art Institute.</a:t>
            </a:r>
            <a:endParaRPr sz="1700">
              <a:solidFill>
                <a:schemeClr val="dk1"/>
              </a:solidFill>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g225b9a4ffbc_0_30"/>
          <p:cNvSpPr/>
          <p:nvPr/>
        </p:nvSpPr>
        <p:spPr>
          <a:xfrm>
            <a:off x="0" y="0"/>
            <a:ext cx="12189000" cy="6858000"/>
          </a:xfrm>
          <a:prstGeom prst="frame">
            <a:avLst>
              <a:gd name="adj1" fmla="val 7164"/>
            </a:avLst>
          </a:prstGeom>
          <a:gradFill>
            <a:gsLst>
              <a:gs pos="0">
                <a:srgbClr val="4DB392">
                  <a:alpha val="40000"/>
                </a:srgbClr>
              </a:gs>
              <a:gs pos="100000">
                <a:srgbClr val="4EAFBA">
                  <a:alpha val="4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30" name="Google Shape;330;g225b9a4ffbc_0_30"/>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31" name="Google Shape;331;g225b9a4ffbc_0_30"/>
          <p:cNvSpPr/>
          <p:nvPr/>
        </p:nvSpPr>
        <p:spPr>
          <a:xfrm>
            <a:off x="8077200" y="0"/>
            <a:ext cx="4114800" cy="68580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32" name="Google Shape;332;g225b9a4ffbc_0_30"/>
          <p:cNvSpPr/>
          <p:nvPr/>
        </p:nvSpPr>
        <p:spPr>
          <a:xfrm>
            <a:off x="8221725" y="0"/>
            <a:ext cx="3965700" cy="6858000"/>
          </a:xfrm>
          <a:prstGeom prst="rect">
            <a:avLst/>
          </a:prstGeom>
          <a:gradFill>
            <a:gsLst>
              <a:gs pos="0">
                <a:srgbClr val="4DB392">
                  <a:alpha val="60000"/>
                </a:srgbClr>
              </a:gs>
              <a:gs pos="100000">
                <a:srgbClr val="4EAFBA">
                  <a:alpha val="6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33" name="Google Shape;333;g225b9a4ffbc_0_30"/>
          <p:cNvSpPr/>
          <p:nvPr/>
        </p:nvSpPr>
        <p:spPr>
          <a:xfrm rot="-5400000">
            <a:off x="8242350" y="1255393"/>
            <a:ext cx="4008600" cy="4034100"/>
          </a:xfrm>
          <a:prstGeom prst="ellipse">
            <a:avLst/>
          </a:prstGeom>
          <a:gradFill>
            <a:gsLst>
              <a:gs pos="0">
                <a:srgbClr val="4EAFBA">
                  <a:alpha val="40000"/>
                </a:srgbClr>
              </a:gs>
              <a:gs pos="100000">
                <a:srgbClr val="89AA5D">
                  <a:alpha val="2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34" name="Google Shape;334;g225b9a4ffbc_0_30"/>
          <p:cNvSpPr/>
          <p:nvPr/>
        </p:nvSpPr>
        <p:spPr>
          <a:xfrm rot="-5400000">
            <a:off x="9024395" y="720014"/>
            <a:ext cx="3094500" cy="3114000"/>
          </a:xfrm>
          <a:prstGeom prst="ellipse">
            <a:avLst/>
          </a:prstGeom>
          <a:gradFill>
            <a:gsLst>
              <a:gs pos="0">
                <a:srgbClr val="4EAFBA">
                  <a:alpha val="40000"/>
                </a:srgbClr>
              </a:gs>
              <a:gs pos="100000">
                <a:srgbClr val="D9EFF1">
                  <a:alpha val="68627"/>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335" name="Google Shape;335;g225b9a4ffbc_0_30"/>
          <p:cNvPicPr preferRelativeResize="0"/>
          <p:nvPr/>
        </p:nvPicPr>
        <p:blipFill rotWithShape="1">
          <a:blip r:embed="rId3">
            <a:alphaModFix/>
          </a:blip>
          <a:srcRect/>
          <a:stretch/>
        </p:blipFill>
        <p:spPr>
          <a:xfrm>
            <a:off x="10730270" y="5901825"/>
            <a:ext cx="1398365" cy="786582"/>
          </a:xfrm>
          <a:prstGeom prst="rect">
            <a:avLst/>
          </a:prstGeom>
          <a:noFill/>
          <a:ln>
            <a:noFill/>
          </a:ln>
        </p:spPr>
      </p:pic>
      <p:sp>
        <p:nvSpPr>
          <p:cNvPr id="336" name="Google Shape;336;g225b9a4ffbc_0_30"/>
          <p:cNvSpPr/>
          <p:nvPr/>
        </p:nvSpPr>
        <p:spPr>
          <a:xfrm>
            <a:off x="814825" y="2255725"/>
            <a:ext cx="6674400" cy="3474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100" b="1">
                <a:solidFill>
                  <a:schemeClr val="dk1"/>
                </a:solidFill>
                <a:latin typeface="Avenir"/>
                <a:ea typeface="Avenir"/>
                <a:cs typeface="Avenir"/>
                <a:sym typeface="Avenir"/>
              </a:rPr>
              <a:t>Outdoor Advertising: </a:t>
            </a:r>
            <a:r>
              <a:rPr lang="en-US" sz="2100">
                <a:solidFill>
                  <a:schemeClr val="dk1"/>
                </a:solidFill>
                <a:latin typeface="Avenir"/>
                <a:ea typeface="Avenir"/>
                <a:cs typeface="Avenir"/>
                <a:sym typeface="Avenir"/>
              </a:rPr>
              <a:t>constant reminders to families about Shedd Aquarium, creating brand recognition and generating curiosity. </a:t>
            </a:r>
            <a:endParaRPr sz="2100">
              <a:solidFill>
                <a:schemeClr val="dk1"/>
              </a:solidFill>
              <a:latin typeface="Avenir"/>
              <a:ea typeface="Avenir"/>
              <a:cs typeface="Avenir"/>
              <a:sym typeface="Avenir"/>
            </a:endParaRPr>
          </a:p>
          <a:p>
            <a:pPr marL="0" lvl="0" indent="0" algn="l" rtl="0">
              <a:spcBef>
                <a:spcPts val="0"/>
              </a:spcBef>
              <a:spcAft>
                <a:spcPts val="0"/>
              </a:spcAft>
              <a:buClr>
                <a:schemeClr val="dk1"/>
              </a:buClr>
              <a:buFont typeface="Arial"/>
              <a:buNone/>
            </a:pPr>
            <a:r>
              <a:rPr lang="en-US" sz="2100">
                <a:solidFill>
                  <a:schemeClr val="dk1"/>
                </a:solidFill>
                <a:latin typeface="Avenir"/>
                <a:ea typeface="Avenir"/>
                <a:cs typeface="Avenir"/>
                <a:sym typeface="Avenir"/>
              </a:rPr>
              <a:t>P</a:t>
            </a:r>
            <a:r>
              <a:rPr lang="en-US" sz="2100">
                <a:solidFill>
                  <a:schemeClr val="dk1"/>
                </a:solidFill>
                <a:latin typeface="Avenir"/>
                <a:ea typeface="Avenir"/>
                <a:cs typeface="Avenir"/>
                <a:sym typeface="Aveni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laced on high-traffic areas.</a:t>
            </a:r>
            <a:endParaRPr sz="2100">
              <a:solidFill>
                <a:schemeClr val="dk1"/>
              </a:solidFill>
              <a:latin typeface="Avenir"/>
              <a:ea typeface="Avenir"/>
              <a:cs typeface="Avenir"/>
              <a:sym typeface="Avenir"/>
            </a:endParaRPr>
          </a:p>
          <a:p>
            <a:pPr marL="0" lvl="0" indent="0" algn="l" rtl="0">
              <a:spcBef>
                <a:spcPts val="0"/>
              </a:spcBef>
              <a:spcAft>
                <a:spcPts val="0"/>
              </a:spcAft>
              <a:buClr>
                <a:schemeClr val="dk1"/>
              </a:buClr>
              <a:buFont typeface="Arial"/>
              <a:buNone/>
            </a:pPr>
            <a:endParaRPr sz="2100">
              <a:solidFill>
                <a:schemeClr val="dk2"/>
              </a:solidFill>
              <a:latin typeface="Avenir"/>
              <a:ea typeface="Avenir"/>
              <a:cs typeface="Avenir"/>
              <a:sym typeface="Avenir"/>
            </a:endParaRPr>
          </a:p>
          <a:p>
            <a:pPr marL="0" lvl="0" indent="0" algn="l" rtl="0">
              <a:spcBef>
                <a:spcPts val="0"/>
              </a:spcBef>
              <a:spcAft>
                <a:spcPts val="0"/>
              </a:spcAft>
              <a:buClr>
                <a:schemeClr val="dk1"/>
              </a:buClr>
              <a:buFont typeface="Arial"/>
              <a:buNone/>
            </a:pPr>
            <a:r>
              <a:rPr lang="en-US" sz="2100" b="1">
                <a:solidFill>
                  <a:schemeClr val="dk2"/>
                </a:solidFill>
                <a:latin typeface="Avenir"/>
                <a:ea typeface="Avenir"/>
                <a:cs typeface="Avenir"/>
                <a:sym typeface="Avenir"/>
              </a:rPr>
              <a:t>Spotify:  S</a:t>
            </a:r>
            <a:r>
              <a:rPr lang="en-US" sz="2100">
                <a:solidFill>
                  <a:schemeClr val="dk2"/>
                </a:solidFill>
                <a:latin typeface="Avenir"/>
                <a:ea typeface="Avenir"/>
                <a:cs typeface="Avenir"/>
                <a:sym typeface="Avenir"/>
              </a:rPr>
              <a:t>ponsorship and ads on kids playlists and podcasts.</a:t>
            </a:r>
            <a:endParaRPr sz="2100">
              <a:solidFill>
                <a:schemeClr val="dk2"/>
              </a:solidFill>
              <a:latin typeface="Avenir"/>
              <a:ea typeface="Avenir"/>
              <a:cs typeface="Avenir"/>
              <a:sym typeface="Avenir"/>
            </a:endParaRPr>
          </a:p>
          <a:p>
            <a:pPr marL="0" marR="0" lvl="0" indent="0" algn="just" rtl="0">
              <a:spcBef>
                <a:spcPts val="0"/>
              </a:spcBef>
              <a:spcAft>
                <a:spcPts val="0"/>
              </a:spcAft>
              <a:buNone/>
            </a:pPr>
            <a:endParaRPr sz="2000">
              <a:solidFill>
                <a:srgbClr val="213B33"/>
              </a:solidFill>
              <a:latin typeface="Avenir"/>
              <a:ea typeface="Avenir"/>
              <a:cs typeface="Avenir"/>
              <a:sym typeface="Avenir"/>
            </a:endParaRPr>
          </a:p>
        </p:txBody>
      </p:sp>
      <p:sp>
        <p:nvSpPr>
          <p:cNvPr id="337" name="Google Shape;337;g225b9a4ffbc_0_30"/>
          <p:cNvSpPr txBox="1"/>
          <p:nvPr/>
        </p:nvSpPr>
        <p:spPr>
          <a:xfrm>
            <a:off x="707428" y="349565"/>
            <a:ext cx="6858000" cy="1513500"/>
          </a:xfrm>
          <a:prstGeom prst="rect">
            <a:avLst/>
          </a:prstGeom>
          <a:noFill/>
          <a:ln>
            <a:noFill/>
          </a:ln>
        </p:spPr>
        <p:txBody>
          <a:bodyPr spcFirstLastPara="1" wrap="square" lIns="91425" tIns="45700" rIns="91425" bIns="45700" anchor="b" anchorCtr="0">
            <a:normAutofit fontScale="85000"/>
          </a:bodyPr>
          <a:lstStyle/>
          <a:p>
            <a:pPr marL="0" marR="0" lvl="0" indent="0" algn="l" rtl="0">
              <a:lnSpc>
                <a:spcPct val="90000"/>
              </a:lnSpc>
              <a:spcBef>
                <a:spcPts val="0"/>
              </a:spcBef>
              <a:spcAft>
                <a:spcPts val="0"/>
              </a:spcAft>
              <a:buClr>
                <a:srgbClr val="89AA5D"/>
              </a:buClr>
              <a:buSzPct val="100000"/>
              <a:buFont typeface="EB Garamond"/>
              <a:buNone/>
            </a:pPr>
            <a:r>
              <a:rPr lang="en-US" sz="5400" b="1">
                <a:solidFill>
                  <a:srgbClr val="89AA5D"/>
                </a:solidFill>
                <a:latin typeface="EB Garamond"/>
                <a:ea typeface="EB Garamond"/>
                <a:cs typeface="EB Garamond"/>
                <a:sym typeface="EB Garamond"/>
              </a:rPr>
              <a:t>Media Recommendations</a:t>
            </a:r>
            <a:endParaRPr sz="5400" b="1">
              <a:solidFill>
                <a:srgbClr val="89AA5D"/>
              </a:solidFill>
              <a:latin typeface="EB Garamond"/>
              <a:ea typeface="EB Garamond"/>
              <a:cs typeface="EB Garamond"/>
              <a:sym typeface="EB Garamond"/>
            </a:endParaRPr>
          </a:p>
          <a:p>
            <a:pPr marL="0" marR="0" lvl="0" indent="0" algn="l" rtl="0">
              <a:lnSpc>
                <a:spcPct val="90000"/>
              </a:lnSpc>
              <a:spcBef>
                <a:spcPts val="0"/>
              </a:spcBef>
              <a:spcAft>
                <a:spcPts val="0"/>
              </a:spcAft>
              <a:buClr>
                <a:srgbClr val="89AA5D"/>
              </a:buClr>
              <a:buSzPct val="106992"/>
              <a:buFont typeface="EB Garamond"/>
              <a:buNone/>
            </a:pPr>
            <a:r>
              <a:rPr lang="en-US" sz="5047" b="1">
                <a:solidFill>
                  <a:srgbClr val="38761D"/>
                </a:solidFill>
                <a:latin typeface="EB Garamond"/>
                <a:ea typeface="EB Garamond"/>
                <a:cs typeface="EB Garamond"/>
                <a:sym typeface="EB Garamond"/>
              </a:rPr>
              <a:t>Selection of Media Types</a:t>
            </a:r>
            <a:endParaRPr sz="5047" b="1">
              <a:solidFill>
                <a:srgbClr val="38761D"/>
              </a:solidFill>
              <a:latin typeface="EB Garamond"/>
              <a:ea typeface="EB Garamond"/>
              <a:cs typeface="EB Garamond"/>
              <a:sym typeface="EB 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24a0cd6ab53_4_0"/>
          <p:cNvSpPr txBox="1">
            <a:spLocks noGrp="1"/>
          </p:cNvSpPr>
          <p:nvPr>
            <p:ph type="title"/>
          </p:nvPr>
        </p:nvSpPr>
        <p:spPr>
          <a:xfrm>
            <a:off x="838200" y="68103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Owned Media: TikTok</a:t>
            </a:r>
            <a:endParaRPr b="1"/>
          </a:p>
        </p:txBody>
      </p:sp>
      <p:sp>
        <p:nvSpPr>
          <p:cNvPr id="344" name="Google Shape;344;g24a0cd6ab53_4_0"/>
          <p:cNvSpPr txBox="1"/>
          <p:nvPr/>
        </p:nvSpPr>
        <p:spPr>
          <a:xfrm>
            <a:off x="856575" y="1955850"/>
            <a:ext cx="6814500" cy="38790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Font typeface="Avenir"/>
              <a:buChar char="●"/>
            </a:pPr>
            <a:r>
              <a:rPr lang="en-US" sz="2400">
                <a:latin typeface="Avenir"/>
                <a:ea typeface="Avenir"/>
                <a:cs typeface="Avenir"/>
                <a:sym typeface="Avenir"/>
              </a:rPr>
              <a:t>Videos featuring children who visit Shedd </a:t>
            </a:r>
            <a:endParaRPr sz="2400">
              <a:latin typeface="Avenir"/>
              <a:ea typeface="Avenir"/>
              <a:cs typeface="Avenir"/>
              <a:sym typeface="Avenir"/>
            </a:endParaRPr>
          </a:p>
          <a:p>
            <a:pPr marL="457200" lvl="0" indent="-381000" algn="l" rtl="0">
              <a:spcBef>
                <a:spcPts val="0"/>
              </a:spcBef>
              <a:spcAft>
                <a:spcPts val="0"/>
              </a:spcAft>
              <a:buSzPts val="2400"/>
              <a:buFont typeface="Avenir"/>
              <a:buChar char="●"/>
            </a:pPr>
            <a:r>
              <a:rPr lang="en-US" sz="2400">
                <a:latin typeface="Avenir"/>
                <a:ea typeface="Avenir"/>
                <a:cs typeface="Avenir"/>
                <a:sym typeface="Avenir"/>
              </a:rPr>
              <a:t>Videos of special events hosted at Shedd</a:t>
            </a:r>
            <a:endParaRPr sz="2400">
              <a:latin typeface="Avenir"/>
              <a:ea typeface="Avenir"/>
              <a:cs typeface="Avenir"/>
              <a:sym typeface="Avenir"/>
            </a:endParaRPr>
          </a:p>
          <a:p>
            <a:pPr marL="457200" lvl="0" indent="-381000" algn="l" rtl="0">
              <a:spcBef>
                <a:spcPts val="0"/>
              </a:spcBef>
              <a:spcAft>
                <a:spcPts val="0"/>
              </a:spcAft>
              <a:buSzPts val="2400"/>
              <a:buFont typeface="Avenir"/>
              <a:buChar char="●"/>
            </a:pPr>
            <a:r>
              <a:rPr lang="en-US" sz="2400">
                <a:latin typeface="Avenir"/>
                <a:ea typeface="Avenir"/>
                <a:cs typeface="Avenir"/>
                <a:sym typeface="Avenir"/>
              </a:rPr>
              <a:t>Shedd’s weekly videos sharing a fact related to the Aquarium</a:t>
            </a:r>
            <a:endParaRPr sz="2400">
              <a:latin typeface="Avenir"/>
              <a:ea typeface="Avenir"/>
              <a:cs typeface="Avenir"/>
              <a:sym typeface="Avenir"/>
            </a:endParaRPr>
          </a:p>
          <a:p>
            <a:pPr marL="457200" lvl="0" indent="0" algn="l" rtl="0">
              <a:spcBef>
                <a:spcPts val="0"/>
              </a:spcBef>
              <a:spcAft>
                <a:spcPts val="0"/>
              </a:spcAft>
              <a:buNone/>
            </a:pPr>
            <a:endParaRPr sz="2400">
              <a:latin typeface="Avenir"/>
              <a:ea typeface="Avenir"/>
              <a:cs typeface="Avenir"/>
              <a:sym typeface="Avenir"/>
            </a:endParaRPr>
          </a:p>
          <a:p>
            <a:pPr marL="0" lvl="0" indent="0" algn="l" rtl="0">
              <a:spcBef>
                <a:spcPts val="0"/>
              </a:spcBef>
              <a:spcAft>
                <a:spcPts val="0"/>
              </a:spcAft>
              <a:buNone/>
            </a:pPr>
            <a:r>
              <a:rPr lang="en-US" sz="2400">
                <a:latin typeface="Avenir"/>
                <a:ea typeface="Avenir"/>
                <a:cs typeface="Avenir"/>
                <a:sym typeface="Avenir"/>
              </a:rPr>
              <a:t>Algorithm would place these videos on the </a:t>
            </a:r>
            <a:endParaRPr sz="2400">
              <a:latin typeface="Avenir"/>
              <a:ea typeface="Avenir"/>
              <a:cs typeface="Avenir"/>
              <a:sym typeface="Avenir"/>
            </a:endParaRPr>
          </a:p>
          <a:p>
            <a:pPr marL="0" lvl="0" indent="0" algn="l" rtl="0">
              <a:spcBef>
                <a:spcPts val="0"/>
              </a:spcBef>
              <a:spcAft>
                <a:spcPts val="0"/>
              </a:spcAft>
              <a:buNone/>
            </a:pPr>
            <a:r>
              <a:rPr lang="en-US" sz="2400">
                <a:latin typeface="Avenir"/>
                <a:ea typeface="Avenir"/>
                <a:cs typeface="Avenir"/>
                <a:sym typeface="Avenir"/>
              </a:rPr>
              <a:t>feeds of parents in the Chicagoland area with young children.  </a:t>
            </a:r>
            <a:endParaRPr sz="2400">
              <a:latin typeface="Avenir"/>
              <a:ea typeface="Avenir"/>
              <a:cs typeface="Avenir"/>
              <a:sym typeface="Avenir"/>
            </a:endParaRPr>
          </a:p>
          <a:p>
            <a:pPr marL="0" lvl="0" indent="0" algn="l" rtl="0">
              <a:spcBef>
                <a:spcPts val="0"/>
              </a:spcBef>
              <a:spcAft>
                <a:spcPts val="0"/>
              </a:spcAft>
              <a:buNone/>
            </a:pPr>
            <a:endParaRPr sz="2400">
              <a:latin typeface="Avenir"/>
              <a:ea typeface="Avenir"/>
              <a:cs typeface="Avenir"/>
              <a:sym typeface="Avenir"/>
            </a:endParaRPr>
          </a:p>
          <a:p>
            <a:pPr marL="0" lvl="0" indent="0" algn="l" rtl="0">
              <a:spcBef>
                <a:spcPts val="0"/>
              </a:spcBef>
              <a:spcAft>
                <a:spcPts val="0"/>
              </a:spcAft>
              <a:buNone/>
            </a:pPr>
            <a:endParaRPr sz="2400">
              <a:latin typeface="Avenir"/>
              <a:ea typeface="Avenir"/>
              <a:cs typeface="Avenir"/>
              <a:sym typeface="Avenir"/>
            </a:endParaRPr>
          </a:p>
        </p:txBody>
      </p:sp>
      <p:pic>
        <p:nvPicPr>
          <p:cNvPr id="345" name="Google Shape;345;g24a0cd6ab53_4_0" title="video.mp4">
            <a:hlinkClick r:id="rId3"/>
          </p:cNvPr>
          <p:cNvPicPr preferRelativeResize="0"/>
          <p:nvPr/>
        </p:nvPicPr>
        <p:blipFill>
          <a:blip r:embed="rId4">
            <a:alphaModFix/>
          </a:blip>
          <a:stretch>
            <a:fillRect/>
          </a:stretch>
        </p:blipFill>
        <p:spPr>
          <a:xfrm>
            <a:off x="8353879" y="1375825"/>
            <a:ext cx="2566200" cy="45621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g24a0cd6ab53_4_6"/>
          <p:cNvSpPr txBox="1">
            <a:spLocks noGrp="1"/>
          </p:cNvSpPr>
          <p:nvPr>
            <p:ph type="title"/>
          </p:nvPr>
        </p:nvSpPr>
        <p:spPr>
          <a:xfrm>
            <a:off x="838200" y="68103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Instagram</a:t>
            </a:r>
            <a:endParaRPr b="1"/>
          </a:p>
        </p:txBody>
      </p:sp>
      <p:sp>
        <p:nvSpPr>
          <p:cNvPr id="352" name="Google Shape;352;g24a0cd6ab53_4_6"/>
          <p:cNvSpPr txBox="1"/>
          <p:nvPr/>
        </p:nvSpPr>
        <p:spPr>
          <a:xfrm>
            <a:off x="1074250" y="2255875"/>
            <a:ext cx="5993700" cy="27705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Avenir"/>
              <a:buChar char="●"/>
            </a:pPr>
            <a:r>
              <a:rPr lang="en-US" sz="2400">
                <a:solidFill>
                  <a:schemeClr val="dk1"/>
                </a:solidFill>
                <a:latin typeface="Avenir"/>
                <a:ea typeface="Avenir"/>
                <a:cs typeface="Avenir"/>
                <a:sym typeface="Avenir"/>
              </a:rPr>
              <a:t>Videos featuring children who visit Shedd (with parental consent)</a:t>
            </a:r>
            <a:endParaRPr sz="2400">
              <a:solidFill>
                <a:schemeClr val="dk1"/>
              </a:solidFill>
              <a:latin typeface="Avenir"/>
              <a:ea typeface="Avenir"/>
              <a:cs typeface="Avenir"/>
              <a:sym typeface="Avenir"/>
            </a:endParaRPr>
          </a:p>
          <a:p>
            <a:pPr marL="457200" lvl="0" indent="-381000" algn="l" rtl="0">
              <a:spcBef>
                <a:spcPts val="0"/>
              </a:spcBef>
              <a:spcAft>
                <a:spcPts val="0"/>
              </a:spcAft>
              <a:buClr>
                <a:schemeClr val="dk1"/>
              </a:buClr>
              <a:buSzPts val="2400"/>
              <a:buFont typeface="Avenir"/>
              <a:buChar char="●"/>
            </a:pPr>
            <a:r>
              <a:rPr lang="en-US" sz="2400">
                <a:solidFill>
                  <a:schemeClr val="dk1"/>
                </a:solidFill>
                <a:latin typeface="Avenir"/>
                <a:ea typeface="Avenir"/>
                <a:cs typeface="Avenir"/>
                <a:sym typeface="Avenir"/>
              </a:rPr>
              <a:t>Videos of special events hosted at Shedd</a:t>
            </a:r>
            <a:endParaRPr sz="2400">
              <a:solidFill>
                <a:schemeClr val="dk1"/>
              </a:solidFill>
              <a:latin typeface="Avenir"/>
              <a:ea typeface="Avenir"/>
              <a:cs typeface="Avenir"/>
              <a:sym typeface="Avenir"/>
            </a:endParaRPr>
          </a:p>
          <a:p>
            <a:pPr marL="457200" lvl="0" indent="-381000" algn="l" rtl="0">
              <a:spcBef>
                <a:spcPts val="0"/>
              </a:spcBef>
              <a:spcAft>
                <a:spcPts val="0"/>
              </a:spcAft>
              <a:buClr>
                <a:schemeClr val="dk1"/>
              </a:buClr>
              <a:buSzPts val="2400"/>
              <a:buFont typeface="Avenir"/>
              <a:buChar char="●"/>
            </a:pPr>
            <a:r>
              <a:rPr lang="en-US" sz="2400">
                <a:solidFill>
                  <a:schemeClr val="dk1"/>
                </a:solidFill>
                <a:latin typeface="Avenir"/>
                <a:ea typeface="Avenir"/>
                <a:cs typeface="Avenir"/>
                <a:sym typeface="Avenir"/>
              </a:rPr>
              <a:t>Shedd’s weekly videos sharing a fact related to the Aquarium.</a:t>
            </a:r>
            <a:endParaRPr sz="2400">
              <a:solidFill>
                <a:schemeClr val="dk1"/>
              </a:solidFill>
              <a:latin typeface="Avenir"/>
              <a:ea typeface="Avenir"/>
              <a:cs typeface="Avenir"/>
              <a:sym typeface="Avenir"/>
            </a:endParaRPr>
          </a:p>
          <a:p>
            <a:pPr marL="457200" lvl="0" indent="-381000" algn="l" rtl="0">
              <a:spcBef>
                <a:spcPts val="0"/>
              </a:spcBef>
              <a:spcAft>
                <a:spcPts val="0"/>
              </a:spcAft>
              <a:buClr>
                <a:schemeClr val="dk1"/>
              </a:buClr>
              <a:buSzPts val="2400"/>
              <a:buFont typeface="Avenir"/>
              <a:buChar char="●"/>
            </a:pPr>
            <a:r>
              <a:rPr lang="en-US" sz="2400">
                <a:solidFill>
                  <a:schemeClr val="dk1"/>
                </a:solidFill>
                <a:latin typeface="Avenir"/>
                <a:ea typeface="Avenir"/>
                <a:cs typeface="Avenir"/>
                <a:sym typeface="Avenir"/>
              </a:rPr>
              <a:t>Stories and highlights feature</a:t>
            </a:r>
            <a:endParaRPr sz="2400">
              <a:solidFill>
                <a:schemeClr val="dk1"/>
              </a:solidFill>
              <a:latin typeface="Avenir"/>
              <a:ea typeface="Avenir"/>
              <a:cs typeface="Avenir"/>
              <a:sym typeface="Avenir"/>
            </a:endParaRPr>
          </a:p>
        </p:txBody>
      </p:sp>
      <p:grpSp>
        <p:nvGrpSpPr>
          <p:cNvPr id="353" name="Google Shape;353;g24a0cd6ab53_4_6"/>
          <p:cNvGrpSpPr/>
          <p:nvPr/>
        </p:nvGrpSpPr>
        <p:grpSpPr>
          <a:xfrm>
            <a:off x="7312000" y="1828292"/>
            <a:ext cx="3939150" cy="3810208"/>
            <a:chOff x="7443125" y="1487367"/>
            <a:chExt cx="3939150" cy="3810208"/>
          </a:xfrm>
        </p:grpSpPr>
        <p:pic>
          <p:nvPicPr>
            <p:cNvPr id="354" name="Google Shape;354;g24a0cd6ab53_4_6"/>
            <p:cNvPicPr preferRelativeResize="0"/>
            <p:nvPr/>
          </p:nvPicPr>
          <p:blipFill>
            <a:blip r:embed="rId3">
              <a:alphaModFix/>
            </a:blip>
            <a:stretch>
              <a:fillRect/>
            </a:stretch>
          </p:blipFill>
          <p:spPr>
            <a:xfrm>
              <a:off x="7443125" y="1487367"/>
              <a:ext cx="3910674" cy="2053109"/>
            </a:xfrm>
            <a:prstGeom prst="rect">
              <a:avLst/>
            </a:prstGeom>
            <a:noFill/>
            <a:ln>
              <a:noFill/>
            </a:ln>
          </p:spPr>
        </p:pic>
        <p:pic>
          <p:nvPicPr>
            <p:cNvPr id="355" name="Google Shape;355;g24a0cd6ab53_4_6"/>
            <p:cNvPicPr preferRelativeResize="0"/>
            <p:nvPr/>
          </p:nvPicPr>
          <p:blipFill rotWithShape="1">
            <a:blip r:embed="rId4">
              <a:alphaModFix/>
            </a:blip>
            <a:srcRect l="10546"/>
            <a:stretch/>
          </p:blipFill>
          <p:spPr>
            <a:xfrm>
              <a:off x="7455501" y="3782100"/>
              <a:ext cx="2044650" cy="1515475"/>
            </a:xfrm>
            <a:prstGeom prst="rect">
              <a:avLst/>
            </a:prstGeom>
            <a:noFill/>
            <a:ln>
              <a:noFill/>
            </a:ln>
          </p:spPr>
        </p:pic>
        <p:pic>
          <p:nvPicPr>
            <p:cNvPr id="356" name="Google Shape;356;g24a0cd6ab53_4_6"/>
            <p:cNvPicPr preferRelativeResize="0"/>
            <p:nvPr/>
          </p:nvPicPr>
          <p:blipFill>
            <a:blip r:embed="rId5">
              <a:alphaModFix/>
            </a:blip>
            <a:stretch>
              <a:fillRect/>
            </a:stretch>
          </p:blipFill>
          <p:spPr>
            <a:xfrm>
              <a:off x="9563707" y="3782100"/>
              <a:ext cx="1818569" cy="151547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4a0cd6ab53_4_12"/>
          <p:cNvSpPr txBox="1">
            <a:spLocks noGrp="1"/>
          </p:cNvSpPr>
          <p:nvPr>
            <p:ph type="title"/>
          </p:nvPr>
        </p:nvSpPr>
        <p:spPr>
          <a:xfrm>
            <a:off x="838200" y="68103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TV-Spot </a:t>
            </a:r>
            <a:endParaRPr b="1"/>
          </a:p>
        </p:txBody>
      </p:sp>
      <p:sp>
        <p:nvSpPr>
          <p:cNvPr id="363" name="Google Shape;363;g24a0cd6ab53_4_12"/>
          <p:cNvSpPr txBox="1"/>
          <p:nvPr/>
        </p:nvSpPr>
        <p:spPr>
          <a:xfrm>
            <a:off x="958800" y="2967300"/>
            <a:ext cx="5086200" cy="9234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Font typeface="Avenir"/>
              <a:buChar char="●"/>
            </a:pPr>
            <a:r>
              <a:rPr lang="en-US" sz="2400">
                <a:latin typeface="Avenir"/>
                <a:ea typeface="Avenir"/>
                <a:cs typeface="Avenir"/>
                <a:sym typeface="Avenir"/>
              </a:rPr>
              <a:t>Thursday nights 6pm-7pm </a:t>
            </a:r>
            <a:endParaRPr sz="2400">
              <a:latin typeface="Avenir"/>
              <a:ea typeface="Avenir"/>
              <a:cs typeface="Avenir"/>
              <a:sym typeface="Avenir"/>
            </a:endParaRPr>
          </a:p>
          <a:p>
            <a:pPr marL="457200" lvl="0" indent="-381000" algn="l" rtl="0">
              <a:spcBef>
                <a:spcPts val="0"/>
              </a:spcBef>
              <a:spcAft>
                <a:spcPts val="0"/>
              </a:spcAft>
              <a:buSzPts val="2400"/>
              <a:buFont typeface="Avenir"/>
              <a:buChar char="●"/>
            </a:pPr>
            <a:r>
              <a:rPr lang="en-US" sz="2400">
                <a:latin typeface="Avenir"/>
                <a:ea typeface="Avenir"/>
                <a:cs typeface="Avenir"/>
                <a:sym typeface="Avenir"/>
              </a:rPr>
              <a:t>Saturday mornings 7am-10am</a:t>
            </a:r>
            <a:endParaRPr sz="2400">
              <a:latin typeface="Avenir"/>
              <a:ea typeface="Avenir"/>
              <a:cs typeface="Avenir"/>
              <a:sym typeface="Avenir"/>
            </a:endParaRPr>
          </a:p>
        </p:txBody>
      </p:sp>
      <p:sp>
        <p:nvSpPr>
          <p:cNvPr id="364" name="Google Shape;364;g24a0cd6ab53_4_12"/>
          <p:cNvSpPr txBox="1"/>
          <p:nvPr/>
        </p:nvSpPr>
        <p:spPr>
          <a:xfrm>
            <a:off x="6045000" y="681025"/>
            <a:ext cx="5559900" cy="400200"/>
          </a:xfrm>
          <a:prstGeom prst="rect">
            <a:avLst/>
          </a:prstGeom>
          <a:noFill/>
          <a:ln>
            <a:noFill/>
          </a:ln>
        </p:spPr>
        <p:txBody>
          <a:bodyPr spcFirstLastPara="1" wrap="square" lIns="91425" tIns="91425" rIns="91425" bIns="91425" anchor="t" anchorCtr="0">
            <a:spAutoFit/>
          </a:bodyPr>
          <a:lstStyle/>
          <a:p>
            <a:pPr marL="457200" lvl="0" indent="0" algn="just" rtl="0">
              <a:spcBef>
                <a:spcPts val="0"/>
              </a:spcBef>
              <a:spcAft>
                <a:spcPts val="0"/>
              </a:spcAft>
              <a:buNone/>
            </a:pPr>
            <a:endParaRPr/>
          </a:p>
        </p:txBody>
      </p:sp>
      <p:sp>
        <p:nvSpPr>
          <p:cNvPr id="365" name="Google Shape;365;g24a0cd6ab53_4_12"/>
          <p:cNvSpPr txBox="1"/>
          <p:nvPr/>
        </p:nvSpPr>
        <p:spPr>
          <a:xfrm>
            <a:off x="1209450" y="5801825"/>
            <a:ext cx="9773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i="1">
                <a:latin typeface="Avenir"/>
                <a:ea typeface="Avenir"/>
                <a:cs typeface="Avenir"/>
                <a:sym typeface="Avenir"/>
              </a:rPr>
              <a:t>see script on next slide</a:t>
            </a:r>
            <a:endParaRPr i="1">
              <a:latin typeface="Avenir"/>
              <a:ea typeface="Avenir"/>
              <a:cs typeface="Avenir"/>
              <a:sym typeface="Avenir"/>
            </a:endParaRPr>
          </a:p>
        </p:txBody>
      </p:sp>
      <p:pic>
        <p:nvPicPr>
          <p:cNvPr id="366" name="Google Shape;366;g24a0cd6ab53_4_12" title="WhatsApp Video 2023-06-01 at 7.58.45 PM.mp4">
            <a:hlinkClick r:id="rId3"/>
          </p:cNvPr>
          <p:cNvPicPr preferRelativeResize="0"/>
          <p:nvPr/>
        </p:nvPicPr>
        <p:blipFill>
          <a:blip r:embed="rId4">
            <a:alphaModFix/>
          </a:blip>
          <a:stretch>
            <a:fillRect/>
          </a:stretch>
        </p:blipFill>
        <p:spPr>
          <a:xfrm>
            <a:off x="6148225" y="1465707"/>
            <a:ext cx="5086200" cy="38146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24bbb208d5e_1_7"/>
          <p:cNvPicPr preferRelativeResize="0"/>
          <p:nvPr/>
        </p:nvPicPr>
        <p:blipFill rotWithShape="1">
          <a:blip r:embed="rId3">
            <a:alphaModFix/>
          </a:blip>
          <a:srcRect t="17115" b="6203"/>
          <a:stretch/>
        </p:blipFill>
        <p:spPr>
          <a:xfrm>
            <a:off x="1225248" y="801200"/>
            <a:ext cx="5133465" cy="4973048"/>
          </a:xfrm>
          <a:prstGeom prst="rect">
            <a:avLst/>
          </a:prstGeom>
          <a:noFill/>
          <a:ln>
            <a:noFill/>
          </a:ln>
        </p:spPr>
      </p:pic>
      <p:pic>
        <p:nvPicPr>
          <p:cNvPr id="373" name="Google Shape;373;g24bbb208d5e_1_7"/>
          <p:cNvPicPr preferRelativeResize="0"/>
          <p:nvPr/>
        </p:nvPicPr>
        <p:blipFill rotWithShape="1">
          <a:blip r:embed="rId4">
            <a:alphaModFix/>
          </a:blip>
          <a:srcRect t="12295" b="2793"/>
          <a:stretch/>
        </p:blipFill>
        <p:spPr>
          <a:xfrm>
            <a:off x="6819413" y="801200"/>
            <a:ext cx="4147358" cy="5166449"/>
          </a:xfrm>
          <a:prstGeom prst="rect">
            <a:avLst/>
          </a:prstGeom>
          <a:noFill/>
          <a:ln>
            <a:noFill/>
          </a:ln>
        </p:spPr>
      </p:pic>
      <p:pic>
        <p:nvPicPr>
          <p:cNvPr id="374" name="Google Shape;374;g24bbb208d5e_1_7"/>
          <p:cNvPicPr preferRelativeResize="0"/>
          <p:nvPr/>
        </p:nvPicPr>
        <p:blipFill rotWithShape="1">
          <a:blip r:embed="rId4">
            <a:alphaModFix/>
          </a:blip>
          <a:srcRect t="8821" b="87392"/>
          <a:stretch/>
        </p:blipFill>
        <p:spPr>
          <a:xfrm>
            <a:off x="1248875" y="5774250"/>
            <a:ext cx="5086200" cy="28254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
        <p:cNvGrpSpPr/>
        <p:nvPr/>
      </p:nvGrpSpPr>
      <p:grpSpPr>
        <a:xfrm>
          <a:off x="0" y="0"/>
          <a:ext cx="0" cy="0"/>
          <a:chOff x="0" y="0"/>
          <a:chExt cx="0" cy="0"/>
        </a:xfrm>
      </p:grpSpPr>
      <p:sp>
        <p:nvSpPr>
          <p:cNvPr id="380" name="Google Shape;380;p11"/>
          <p:cNvSpPr/>
          <p:nvPr/>
        </p:nvSpPr>
        <p:spPr>
          <a:xfrm>
            <a:off x="0" y="0"/>
            <a:ext cx="12188952" cy="6858000"/>
          </a:xfrm>
          <a:prstGeom prst="frame">
            <a:avLst>
              <a:gd name="adj1" fmla="val 7164"/>
            </a:avLst>
          </a:prstGeom>
          <a:gradFill>
            <a:gsLst>
              <a:gs pos="0">
                <a:srgbClr val="4DB392">
                  <a:alpha val="40000"/>
                </a:srgbClr>
              </a:gs>
              <a:gs pos="100000">
                <a:srgbClr val="4EAFBA">
                  <a:alpha val="4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81" name="Google Shape;381;p1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82" name="Google Shape;382;p11"/>
          <p:cNvSpPr/>
          <p:nvPr/>
        </p:nvSpPr>
        <p:spPr>
          <a:xfrm>
            <a:off x="8077200" y="0"/>
            <a:ext cx="4114800" cy="68580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83" name="Google Shape;383;p11"/>
          <p:cNvSpPr/>
          <p:nvPr/>
        </p:nvSpPr>
        <p:spPr>
          <a:xfrm>
            <a:off x="8077200" y="0"/>
            <a:ext cx="4110228" cy="6858000"/>
          </a:xfrm>
          <a:prstGeom prst="rect">
            <a:avLst/>
          </a:prstGeom>
          <a:gradFill>
            <a:gsLst>
              <a:gs pos="0">
                <a:srgbClr val="4DB392">
                  <a:alpha val="60000"/>
                </a:srgbClr>
              </a:gs>
              <a:gs pos="100000">
                <a:srgbClr val="4EAFBA">
                  <a:alpha val="6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84" name="Google Shape;384;p11"/>
          <p:cNvSpPr/>
          <p:nvPr/>
        </p:nvSpPr>
        <p:spPr>
          <a:xfrm rot="-5400000">
            <a:off x="8166075" y="1255390"/>
            <a:ext cx="4008678" cy="4034028"/>
          </a:xfrm>
          <a:prstGeom prst="ellipse">
            <a:avLst/>
          </a:prstGeom>
          <a:gradFill>
            <a:gsLst>
              <a:gs pos="0">
                <a:srgbClr val="4EAFBA">
                  <a:alpha val="40000"/>
                </a:srgbClr>
              </a:gs>
              <a:gs pos="100000">
                <a:srgbClr val="89AA5D">
                  <a:alpha val="2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85" name="Google Shape;385;p11"/>
          <p:cNvSpPr/>
          <p:nvPr/>
        </p:nvSpPr>
        <p:spPr>
          <a:xfrm rot="-5400000">
            <a:off x="9024429" y="720055"/>
            <a:ext cx="3094425" cy="3113994"/>
          </a:xfrm>
          <a:prstGeom prst="ellipse">
            <a:avLst/>
          </a:prstGeom>
          <a:gradFill>
            <a:gsLst>
              <a:gs pos="0">
                <a:srgbClr val="4EAFBA">
                  <a:alpha val="40000"/>
                </a:srgbClr>
              </a:gs>
              <a:gs pos="100000">
                <a:srgbClr val="D9EFF1">
                  <a:alpha val="68627"/>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386" name="Google Shape;386;p11"/>
          <p:cNvPicPr preferRelativeResize="0"/>
          <p:nvPr/>
        </p:nvPicPr>
        <p:blipFill rotWithShape="1">
          <a:blip r:embed="rId3">
            <a:alphaModFix/>
          </a:blip>
          <a:srcRect/>
          <a:stretch/>
        </p:blipFill>
        <p:spPr>
          <a:xfrm>
            <a:off x="10730270" y="5901825"/>
            <a:ext cx="1398369" cy="786582"/>
          </a:xfrm>
          <a:prstGeom prst="rect">
            <a:avLst/>
          </a:prstGeom>
          <a:noFill/>
          <a:ln>
            <a:noFill/>
          </a:ln>
        </p:spPr>
      </p:pic>
      <p:sp>
        <p:nvSpPr>
          <p:cNvPr id="387" name="Google Shape;387;p11"/>
          <p:cNvSpPr txBox="1"/>
          <p:nvPr/>
        </p:nvSpPr>
        <p:spPr>
          <a:xfrm>
            <a:off x="636175" y="348850"/>
            <a:ext cx="7311900" cy="981900"/>
          </a:xfrm>
          <a:prstGeom prst="rect">
            <a:avLst/>
          </a:prstGeom>
          <a:noFill/>
          <a:ln>
            <a:noFill/>
          </a:ln>
        </p:spPr>
        <p:txBody>
          <a:bodyPr spcFirstLastPara="1" wrap="square" lIns="91425" tIns="45700" rIns="91425" bIns="45700" anchor="b" anchorCtr="0">
            <a:normAutofit fontScale="92500"/>
          </a:bodyPr>
          <a:lstStyle/>
          <a:p>
            <a:pPr marL="0" marR="0" lvl="0" indent="0" algn="l" rtl="0">
              <a:lnSpc>
                <a:spcPct val="90000"/>
              </a:lnSpc>
              <a:spcBef>
                <a:spcPts val="0"/>
              </a:spcBef>
              <a:spcAft>
                <a:spcPts val="0"/>
              </a:spcAft>
              <a:buClr>
                <a:srgbClr val="89AA5D"/>
              </a:buClr>
              <a:buSzPct val="127058"/>
              <a:buFont typeface="EB Garamond"/>
              <a:buNone/>
            </a:pPr>
            <a:r>
              <a:rPr lang="en-US" sz="4250" b="1">
                <a:solidFill>
                  <a:srgbClr val="89AA5D"/>
                </a:solidFill>
                <a:latin typeface="EB Garamond"/>
                <a:ea typeface="EB Garamond"/>
                <a:cs typeface="EB Garamond"/>
                <a:sym typeface="EB Garamond"/>
              </a:rPr>
              <a:t>OOH: Interactive outdoor media</a:t>
            </a:r>
            <a:endParaRPr sz="4250" b="1">
              <a:solidFill>
                <a:srgbClr val="89AA5D"/>
              </a:solidFill>
              <a:latin typeface="EB Garamond"/>
              <a:ea typeface="EB Garamond"/>
              <a:cs typeface="EB Garamond"/>
              <a:sym typeface="EB Garamond"/>
            </a:endParaRPr>
          </a:p>
        </p:txBody>
      </p:sp>
      <p:pic>
        <p:nvPicPr>
          <p:cNvPr id="388" name="Google Shape;388;p11"/>
          <p:cNvPicPr preferRelativeResize="0"/>
          <p:nvPr/>
        </p:nvPicPr>
        <p:blipFill>
          <a:blip r:embed="rId4">
            <a:alphaModFix/>
          </a:blip>
          <a:stretch>
            <a:fillRect/>
          </a:stretch>
        </p:blipFill>
        <p:spPr>
          <a:xfrm>
            <a:off x="738550" y="1660535"/>
            <a:ext cx="6755624" cy="4793165"/>
          </a:xfrm>
          <a:prstGeom prst="rect">
            <a:avLst/>
          </a:prstGeom>
          <a:noFill/>
          <a:ln>
            <a:noFill/>
          </a:ln>
        </p:spPr>
      </p:pic>
      <p:pic>
        <p:nvPicPr>
          <p:cNvPr id="389" name="Google Shape;389;p11"/>
          <p:cNvPicPr preferRelativeResize="0"/>
          <p:nvPr/>
        </p:nvPicPr>
        <p:blipFill>
          <a:blip r:embed="rId5">
            <a:alphaModFix/>
          </a:blip>
          <a:stretch>
            <a:fillRect/>
          </a:stretch>
        </p:blipFill>
        <p:spPr>
          <a:xfrm>
            <a:off x="4174275" y="2543175"/>
            <a:ext cx="362775" cy="362775"/>
          </a:xfrm>
          <a:prstGeom prst="rect">
            <a:avLst/>
          </a:prstGeom>
          <a:noFill/>
          <a:ln>
            <a:noFill/>
          </a:ln>
        </p:spPr>
      </p:pic>
      <p:sp>
        <p:nvSpPr>
          <p:cNvPr id="390" name="Google Shape;390;p11"/>
          <p:cNvSpPr/>
          <p:nvPr/>
        </p:nvSpPr>
        <p:spPr>
          <a:xfrm>
            <a:off x="8661550" y="2328225"/>
            <a:ext cx="3017700" cy="2707200"/>
          </a:xfrm>
          <a:prstGeom prst="rect">
            <a:avLst/>
          </a:prstGeom>
          <a:noFill/>
          <a:ln>
            <a:noFill/>
          </a:ln>
        </p:spPr>
        <p:txBody>
          <a:bodyPr spcFirstLastPara="1" wrap="square" lIns="91425" tIns="45700" rIns="91425" bIns="45700" anchor="t" anchorCtr="0">
            <a:noAutofit/>
          </a:bodyPr>
          <a:lstStyle/>
          <a:p>
            <a:pPr marL="457200" marR="0" lvl="0" indent="-368300" algn="l" rtl="0">
              <a:spcBef>
                <a:spcPts val="0"/>
              </a:spcBef>
              <a:spcAft>
                <a:spcPts val="0"/>
              </a:spcAft>
              <a:buClr>
                <a:schemeClr val="lt1"/>
              </a:buClr>
              <a:buSzPts val="2200"/>
              <a:buFont typeface="Avenir"/>
              <a:buChar char="●"/>
            </a:pPr>
            <a:r>
              <a:rPr lang="en-US" sz="2200">
                <a:solidFill>
                  <a:schemeClr val="lt1"/>
                </a:solidFill>
                <a:latin typeface="Avenir"/>
                <a:ea typeface="Avenir"/>
                <a:cs typeface="Avenir"/>
                <a:sym typeface="Avenir"/>
              </a:rPr>
              <a:t>Supermarkets and stores</a:t>
            </a:r>
            <a:endParaRPr sz="2200">
              <a:solidFill>
                <a:schemeClr val="lt1"/>
              </a:solidFill>
              <a:latin typeface="Avenir"/>
              <a:ea typeface="Avenir"/>
              <a:cs typeface="Avenir"/>
              <a:sym typeface="Avenir"/>
            </a:endParaRPr>
          </a:p>
          <a:p>
            <a:pPr marL="457200" marR="0" lvl="0" indent="-368300" algn="l" rtl="0">
              <a:spcBef>
                <a:spcPts val="0"/>
              </a:spcBef>
              <a:spcAft>
                <a:spcPts val="0"/>
              </a:spcAft>
              <a:buClr>
                <a:schemeClr val="lt1"/>
              </a:buClr>
              <a:buSzPts val="2200"/>
              <a:buFont typeface="Avenir"/>
              <a:buChar char="●"/>
            </a:pPr>
            <a:r>
              <a:rPr lang="en-US" sz="2200">
                <a:solidFill>
                  <a:schemeClr val="lt1"/>
                </a:solidFill>
                <a:latin typeface="Avenir"/>
                <a:ea typeface="Avenir"/>
                <a:cs typeface="Avenir"/>
                <a:sym typeface="Avenir"/>
              </a:rPr>
              <a:t>Parks</a:t>
            </a:r>
            <a:endParaRPr sz="2200">
              <a:solidFill>
                <a:schemeClr val="lt1"/>
              </a:solidFill>
              <a:latin typeface="Avenir"/>
              <a:ea typeface="Avenir"/>
              <a:cs typeface="Avenir"/>
              <a:sym typeface="Avenir"/>
            </a:endParaRPr>
          </a:p>
          <a:p>
            <a:pPr marL="457200" marR="0" lvl="0" indent="-368300" algn="l" rtl="0">
              <a:spcBef>
                <a:spcPts val="0"/>
              </a:spcBef>
              <a:spcAft>
                <a:spcPts val="0"/>
              </a:spcAft>
              <a:buClr>
                <a:schemeClr val="lt1"/>
              </a:buClr>
              <a:buSzPts val="2200"/>
              <a:buFont typeface="Avenir"/>
              <a:buChar char="●"/>
            </a:pPr>
            <a:r>
              <a:rPr lang="en-US" sz="2200">
                <a:solidFill>
                  <a:schemeClr val="lt1"/>
                </a:solidFill>
                <a:latin typeface="Avenir"/>
                <a:ea typeface="Avenir"/>
                <a:cs typeface="Avenir"/>
                <a:sym typeface="Avenir"/>
              </a:rPr>
              <a:t>Transit stations</a:t>
            </a:r>
            <a:endParaRPr sz="2200">
              <a:solidFill>
                <a:schemeClr val="lt1"/>
              </a:solidFill>
              <a:latin typeface="Avenir"/>
              <a:ea typeface="Avenir"/>
              <a:cs typeface="Avenir"/>
              <a:sym typeface="Avenir"/>
            </a:endParaRPr>
          </a:p>
          <a:p>
            <a:pPr marL="457200" marR="0" lvl="0" indent="-368300" algn="l" rtl="0">
              <a:spcBef>
                <a:spcPts val="0"/>
              </a:spcBef>
              <a:spcAft>
                <a:spcPts val="0"/>
              </a:spcAft>
              <a:buClr>
                <a:schemeClr val="lt1"/>
              </a:buClr>
              <a:buSzPts val="2200"/>
              <a:buFont typeface="Avenir"/>
              <a:buChar char="●"/>
            </a:pPr>
            <a:r>
              <a:rPr lang="en-US" sz="2200">
                <a:solidFill>
                  <a:schemeClr val="lt1"/>
                </a:solidFill>
                <a:latin typeface="Avenir"/>
                <a:ea typeface="Avenir"/>
                <a:cs typeface="Avenir"/>
                <a:sym typeface="Avenir"/>
              </a:rPr>
              <a:t>Local attractions</a:t>
            </a:r>
            <a:endParaRPr sz="2200">
              <a:solidFill>
                <a:schemeClr val="lt1"/>
              </a:solidFill>
              <a:latin typeface="Avenir"/>
              <a:ea typeface="Avenir"/>
              <a:cs typeface="Avenir"/>
              <a:sym typeface="Avenir"/>
            </a:endParaRPr>
          </a:p>
          <a:p>
            <a:pPr marL="457200" marR="0" lvl="0" indent="-368300" algn="l" rtl="0">
              <a:spcBef>
                <a:spcPts val="0"/>
              </a:spcBef>
              <a:spcAft>
                <a:spcPts val="0"/>
              </a:spcAft>
              <a:buClr>
                <a:schemeClr val="lt1"/>
              </a:buClr>
              <a:buSzPts val="2200"/>
              <a:buFont typeface="Avenir"/>
              <a:buChar char="●"/>
            </a:pPr>
            <a:r>
              <a:rPr lang="en-US" sz="2200">
                <a:solidFill>
                  <a:schemeClr val="lt1"/>
                </a:solidFill>
                <a:latin typeface="Avenir"/>
                <a:ea typeface="Avenir"/>
                <a:cs typeface="Avenir"/>
                <a:sym typeface="Avenir"/>
              </a:rPr>
              <a:t>Lake front</a:t>
            </a:r>
            <a:endParaRPr sz="2200">
              <a:solidFill>
                <a:schemeClr val="lt1"/>
              </a:solidFill>
              <a:latin typeface="Avenir"/>
              <a:ea typeface="Avenir"/>
              <a:cs typeface="Avenir"/>
              <a:sym typeface="Avenir"/>
            </a:endParaRPr>
          </a:p>
          <a:p>
            <a:pPr marL="457200" marR="0" lvl="0" indent="-368300" algn="l" rtl="0">
              <a:spcBef>
                <a:spcPts val="0"/>
              </a:spcBef>
              <a:spcAft>
                <a:spcPts val="0"/>
              </a:spcAft>
              <a:buClr>
                <a:schemeClr val="lt1"/>
              </a:buClr>
              <a:buSzPts val="2200"/>
              <a:buFont typeface="Avenir"/>
              <a:buChar char="●"/>
            </a:pPr>
            <a:r>
              <a:rPr lang="en-US" sz="2200">
                <a:solidFill>
                  <a:schemeClr val="lt1"/>
                </a:solidFill>
                <a:latin typeface="Avenir"/>
                <a:ea typeface="Avenir"/>
                <a:cs typeface="Avenir"/>
                <a:sym typeface="Avenir"/>
              </a:rPr>
              <a:t>Eye tracking model</a:t>
            </a:r>
            <a:endParaRPr sz="2200">
              <a:solidFill>
                <a:schemeClr val="lt1"/>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
        <p:cNvGrpSpPr/>
        <p:nvPr/>
      </p:nvGrpSpPr>
      <p:grpSpPr>
        <a:xfrm>
          <a:off x="0" y="0"/>
          <a:ext cx="0" cy="0"/>
          <a:chOff x="0" y="0"/>
          <a:chExt cx="0" cy="0"/>
        </a:xfrm>
      </p:grpSpPr>
      <p:sp>
        <p:nvSpPr>
          <p:cNvPr id="396" name="Google Shape;396;g225b9a4ffbc_0_117"/>
          <p:cNvSpPr/>
          <p:nvPr/>
        </p:nvSpPr>
        <p:spPr>
          <a:xfrm>
            <a:off x="0" y="0"/>
            <a:ext cx="12189000" cy="6858000"/>
          </a:xfrm>
          <a:prstGeom prst="frame">
            <a:avLst>
              <a:gd name="adj1" fmla="val 7164"/>
            </a:avLst>
          </a:prstGeom>
          <a:gradFill>
            <a:gsLst>
              <a:gs pos="0">
                <a:srgbClr val="4DB392">
                  <a:alpha val="40000"/>
                </a:srgbClr>
              </a:gs>
              <a:gs pos="100000">
                <a:srgbClr val="4EAFBA">
                  <a:alpha val="4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97" name="Google Shape;397;g225b9a4ffbc_0_11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98" name="Google Shape;398;g225b9a4ffbc_0_117"/>
          <p:cNvSpPr/>
          <p:nvPr/>
        </p:nvSpPr>
        <p:spPr>
          <a:xfrm>
            <a:off x="8077200" y="0"/>
            <a:ext cx="4114800" cy="68580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399" name="Google Shape;399;g225b9a4ffbc_0_117"/>
          <p:cNvSpPr/>
          <p:nvPr/>
        </p:nvSpPr>
        <p:spPr>
          <a:xfrm>
            <a:off x="8077200" y="0"/>
            <a:ext cx="4110300" cy="6858000"/>
          </a:xfrm>
          <a:prstGeom prst="rect">
            <a:avLst/>
          </a:prstGeom>
          <a:gradFill>
            <a:gsLst>
              <a:gs pos="0">
                <a:srgbClr val="4DB392">
                  <a:alpha val="60000"/>
                </a:srgbClr>
              </a:gs>
              <a:gs pos="100000">
                <a:srgbClr val="4EAFBA">
                  <a:alpha val="6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00" name="Google Shape;400;g225b9a4ffbc_0_117"/>
          <p:cNvSpPr/>
          <p:nvPr/>
        </p:nvSpPr>
        <p:spPr>
          <a:xfrm rot="-5400000">
            <a:off x="8166150" y="1255393"/>
            <a:ext cx="4008600" cy="4034100"/>
          </a:xfrm>
          <a:prstGeom prst="ellipse">
            <a:avLst/>
          </a:prstGeom>
          <a:gradFill>
            <a:gsLst>
              <a:gs pos="0">
                <a:srgbClr val="4EAFBA">
                  <a:alpha val="40000"/>
                </a:srgbClr>
              </a:gs>
              <a:gs pos="100000">
                <a:srgbClr val="89AA5D">
                  <a:alpha val="2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01" name="Google Shape;401;g225b9a4ffbc_0_117"/>
          <p:cNvSpPr/>
          <p:nvPr/>
        </p:nvSpPr>
        <p:spPr>
          <a:xfrm rot="-5400000">
            <a:off x="9024395" y="720014"/>
            <a:ext cx="3094500" cy="3114000"/>
          </a:xfrm>
          <a:prstGeom prst="ellipse">
            <a:avLst/>
          </a:prstGeom>
          <a:gradFill>
            <a:gsLst>
              <a:gs pos="0">
                <a:srgbClr val="4EAFBA">
                  <a:alpha val="40000"/>
                </a:srgbClr>
              </a:gs>
              <a:gs pos="100000">
                <a:srgbClr val="D9EFF1">
                  <a:alpha val="68627"/>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402" name="Google Shape;402;g225b9a4ffbc_0_117"/>
          <p:cNvPicPr preferRelativeResize="0"/>
          <p:nvPr/>
        </p:nvPicPr>
        <p:blipFill rotWithShape="1">
          <a:blip r:embed="rId3">
            <a:alphaModFix/>
          </a:blip>
          <a:srcRect/>
          <a:stretch/>
        </p:blipFill>
        <p:spPr>
          <a:xfrm>
            <a:off x="10730270" y="5901825"/>
            <a:ext cx="1398365" cy="786582"/>
          </a:xfrm>
          <a:prstGeom prst="rect">
            <a:avLst/>
          </a:prstGeom>
          <a:noFill/>
          <a:ln>
            <a:noFill/>
          </a:ln>
        </p:spPr>
      </p:pic>
      <p:sp>
        <p:nvSpPr>
          <p:cNvPr id="403" name="Google Shape;403;g225b9a4ffbc_0_117"/>
          <p:cNvSpPr txBox="1"/>
          <p:nvPr/>
        </p:nvSpPr>
        <p:spPr>
          <a:xfrm>
            <a:off x="636178" y="348840"/>
            <a:ext cx="6858000" cy="9819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89AA5D"/>
              </a:buClr>
              <a:buSzPts val="5400"/>
              <a:buFont typeface="EB Garamond"/>
              <a:buNone/>
            </a:pPr>
            <a:r>
              <a:rPr lang="en-US" sz="4250" b="1">
                <a:solidFill>
                  <a:srgbClr val="89AA5D"/>
                </a:solidFill>
                <a:latin typeface="EB Garamond"/>
                <a:ea typeface="EB Garamond"/>
                <a:cs typeface="EB Garamond"/>
                <a:sym typeface="EB Garamond"/>
              </a:rPr>
              <a:t>OOH: Street furniture</a:t>
            </a:r>
            <a:endParaRPr sz="4250" b="1">
              <a:solidFill>
                <a:srgbClr val="89AA5D"/>
              </a:solidFill>
              <a:latin typeface="EB Garamond"/>
              <a:ea typeface="EB Garamond"/>
              <a:cs typeface="EB Garamond"/>
              <a:sym typeface="EB Garamond"/>
            </a:endParaRPr>
          </a:p>
        </p:txBody>
      </p:sp>
      <p:pic>
        <p:nvPicPr>
          <p:cNvPr id="404" name="Google Shape;404;g225b9a4ffbc_0_117"/>
          <p:cNvPicPr preferRelativeResize="0"/>
          <p:nvPr/>
        </p:nvPicPr>
        <p:blipFill>
          <a:blip r:embed="rId4">
            <a:alphaModFix/>
          </a:blip>
          <a:stretch>
            <a:fillRect/>
          </a:stretch>
        </p:blipFill>
        <p:spPr>
          <a:xfrm>
            <a:off x="334452" y="1330740"/>
            <a:ext cx="7312126" cy="4959825"/>
          </a:xfrm>
          <a:prstGeom prst="rect">
            <a:avLst/>
          </a:prstGeom>
          <a:noFill/>
          <a:ln>
            <a:noFill/>
          </a:ln>
        </p:spPr>
      </p:pic>
      <p:sp>
        <p:nvSpPr>
          <p:cNvPr id="405" name="Google Shape;405;g225b9a4ffbc_0_117"/>
          <p:cNvSpPr/>
          <p:nvPr/>
        </p:nvSpPr>
        <p:spPr>
          <a:xfrm>
            <a:off x="8744650" y="1426950"/>
            <a:ext cx="3017700" cy="2208900"/>
          </a:xfrm>
          <a:prstGeom prst="rect">
            <a:avLst/>
          </a:prstGeom>
          <a:noFill/>
          <a:ln>
            <a:noFill/>
          </a:ln>
        </p:spPr>
        <p:txBody>
          <a:bodyPr spcFirstLastPara="1" wrap="square" lIns="91425" tIns="45700" rIns="91425" bIns="45700" anchor="t" anchorCtr="0">
            <a:noAutofit/>
          </a:bodyPr>
          <a:lstStyle/>
          <a:p>
            <a:pPr marL="457200" marR="0" lvl="0" indent="-381000" algn="l" rtl="0">
              <a:spcBef>
                <a:spcPts val="0"/>
              </a:spcBef>
              <a:spcAft>
                <a:spcPts val="0"/>
              </a:spcAft>
              <a:buClr>
                <a:schemeClr val="lt1"/>
              </a:buClr>
              <a:buSzPts val="2400"/>
              <a:buFont typeface="Avenir"/>
              <a:buChar char="●"/>
            </a:pPr>
            <a:r>
              <a:rPr lang="en-US" sz="2400">
                <a:solidFill>
                  <a:schemeClr val="lt1"/>
                </a:solidFill>
                <a:latin typeface="Avenir"/>
                <a:ea typeface="Avenir"/>
                <a:cs typeface="Avenir"/>
                <a:sym typeface="Aveni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Parks</a:t>
            </a:r>
            <a:endParaRPr sz="2400">
              <a:solidFill>
                <a:schemeClr val="lt1"/>
              </a:solidFill>
              <a:latin typeface="Avenir"/>
              <a:ea typeface="Avenir"/>
              <a:cs typeface="Avenir"/>
              <a:sym typeface="Aveni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457200" marR="0" lvl="0" indent="-381000" algn="l" rtl="0">
              <a:spcBef>
                <a:spcPts val="0"/>
              </a:spcBef>
              <a:spcAft>
                <a:spcPts val="0"/>
              </a:spcAft>
              <a:buClr>
                <a:schemeClr val="lt1"/>
              </a:buClr>
              <a:buSzPts val="2400"/>
              <a:buFont typeface="Avenir"/>
              <a:buChar char="●"/>
            </a:pPr>
            <a:r>
              <a:rPr lang="en-US" sz="2400">
                <a:solidFill>
                  <a:schemeClr val="lt1"/>
                </a:solidFill>
                <a:latin typeface="Avenir"/>
                <a:ea typeface="Avenir"/>
                <a:cs typeface="Avenir"/>
                <a:sym typeface="Avenir"/>
              </a:rPr>
              <a:t>In-train car banners</a:t>
            </a:r>
            <a:endParaRPr sz="2400">
              <a:solidFill>
                <a:schemeClr val="lt1"/>
              </a:solidFill>
              <a:latin typeface="Avenir"/>
              <a:ea typeface="Avenir"/>
              <a:cs typeface="Avenir"/>
              <a:sym typeface="Avenir"/>
            </a:endParaRPr>
          </a:p>
        </p:txBody>
      </p:sp>
      <p:pic>
        <p:nvPicPr>
          <p:cNvPr id="406" name="Google Shape;406;g225b9a4ffbc_0_117"/>
          <p:cNvPicPr preferRelativeResize="0"/>
          <p:nvPr/>
        </p:nvPicPr>
        <p:blipFill>
          <a:blip r:embed="rId5">
            <a:alphaModFix/>
          </a:blip>
          <a:stretch>
            <a:fillRect/>
          </a:stretch>
        </p:blipFill>
        <p:spPr>
          <a:xfrm>
            <a:off x="8117550" y="2850400"/>
            <a:ext cx="4034099" cy="27785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g225b9a4ffbc_0_137"/>
          <p:cNvSpPr/>
          <p:nvPr/>
        </p:nvSpPr>
        <p:spPr>
          <a:xfrm>
            <a:off x="0" y="0"/>
            <a:ext cx="12189000" cy="6858000"/>
          </a:xfrm>
          <a:prstGeom prst="frame">
            <a:avLst>
              <a:gd name="adj1" fmla="val 7164"/>
            </a:avLst>
          </a:prstGeom>
          <a:gradFill>
            <a:gsLst>
              <a:gs pos="0">
                <a:srgbClr val="4DB392">
                  <a:alpha val="40000"/>
                </a:srgbClr>
              </a:gs>
              <a:gs pos="100000">
                <a:srgbClr val="4EAFBA">
                  <a:alpha val="4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13" name="Google Shape;413;g225b9a4ffbc_0_137"/>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14" name="Google Shape;414;g225b9a4ffbc_0_137"/>
          <p:cNvSpPr/>
          <p:nvPr/>
        </p:nvSpPr>
        <p:spPr>
          <a:xfrm>
            <a:off x="8077200" y="0"/>
            <a:ext cx="4114800" cy="68580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15" name="Google Shape;415;g225b9a4ffbc_0_137"/>
          <p:cNvSpPr/>
          <p:nvPr/>
        </p:nvSpPr>
        <p:spPr>
          <a:xfrm>
            <a:off x="8077200" y="0"/>
            <a:ext cx="4110300" cy="6858000"/>
          </a:xfrm>
          <a:prstGeom prst="rect">
            <a:avLst/>
          </a:prstGeom>
          <a:gradFill>
            <a:gsLst>
              <a:gs pos="0">
                <a:srgbClr val="4DB392">
                  <a:alpha val="60000"/>
                </a:srgbClr>
              </a:gs>
              <a:gs pos="100000">
                <a:srgbClr val="4EAFBA">
                  <a:alpha val="6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16" name="Google Shape;416;g225b9a4ffbc_0_137"/>
          <p:cNvSpPr/>
          <p:nvPr/>
        </p:nvSpPr>
        <p:spPr>
          <a:xfrm rot="-5400000">
            <a:off x="8166150" y="1255393"/>
            <a:ext cx="4008600" cy="4034100"/>
          </a:xfrm>
          <a:prstGeom prst="ellipse">
            <a:avLst/>
          </a:prstGeom>
          <a:gradFill>
            <a:gsLst>
              <a:gs pos="0">
                <a:srgbClr val="4EAFBA">
                  <a:alpha val="40000"/>
                </a:srgbClr>
              </a:gs>
              <a:gs pos="100000">
                <a:srgbClr val="89AA5D">
                  <a:alpha val="2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17" name="Google Shape;417;g225b9a4ffbc_0_137"/>
          <p:cNvSpPr/>
          <p:nvPr/>
        </p:nvSpPr>
        <p:spPr>
          <a:xfrm rot="-5400000">
            <a:off x="9024395" y="720014"/>
            <a:ext cx="3094500" cy="3114000"/>
          </a:xfrm>
          <a:prstGeom prst="ellipse">
            <a:avLst/>
          </a:prstGeom>
          <a:gradFill>
            <a:gsLst>
              <a:gs pos="0">
                <a:srgbClr val="4EAFBA">
                  <a:alpha val="40000"/>
                </a:srgbClr>
              </a:gs>
              <a:gs pos="100000">
                <a:srgbClr val="D9EFF1">
                  <a:alpha val="68627"/>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418" name="Google Shape;418;g225b9a4ffbc_0_137"/>
          <p:cNvPicPr preferRelativeResize="0"/>
          <p:nvPr/>
        </p:nvPicPr>
        <p:blipFill rotWithShape="1">
          <a:blip r:embed="rId3">
            <a:alphaModFix/>
          </a:blip>
          <a:srcRect/>
          <a:stretch/>
        </p:blipFill>
        <p:spPr>
          <a:xfrm>
            <a:off x="10730270" y="5901825"/>
            <a:ext cx="1398365" cy="786582"/>
          </a:xfrm>
          <a:prstGeom prst="rect">
            <a:avLst/>
          </a:prstGeom>
          <a:noFill/>
          <a:ln>
            <a:noFill/>
          </a:ln>
        </p:spPr>
      </p:pic>
      <p:sp>
        <p:nvSpPr>
          <p:cNvPr id="419" name="Google Shape;419;g225b9a4ffbc_0_137"/>
          <p:cNvSpPr txBox="1"/>
          <p:nvPr/>
        </p:nvSpPr>
        <p:spPr>
          <a:xfrm>
            <a:off x="636178" y="348840"/>
            <a:ext cx="6858000" cy="9819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89AA5D"/>
              </a:buClr>
              <a:buSzPts val="5400"/>
              <a:buFont typeface="EB Garamond"/>
              <a:buNone/>
            </a:pPr>
            <a:r>
              <a:rPr lang="en-US" sz="4250" b="1">
                <a:solidFill>
                  <a:srgbClr val="89AA5D"/>
                </a:solidFill>
                <a:latin typeface="EB Garamond"/>
                <a:ea typeface="EB Garamond"/>
                <a:cs typeface="EB Garamond"/>
                <a:sym typeface="EB Garamond"/>
              </a:rPr>
              <a:t>Online Ads</a:t>
            </a:r>
            <a:endParaRPr sz="4250" b="1">
              <a:solidFill>
                <a:srgbClr val="89AA5D"/>
              </a:solidFill>
              <a:latin typeface="EB Garamond"/>
              <a:ea typeface="EB Garamond"/>
              <a:cs typeface="EB Garamond"/>
              <a:sym typeface="EB Garamond"/>
            </a:endParaRPr>
          </a:p>
        </p:txBody>
      </p:sp>
      <p:pic>
        <p:nvPicPr>
          <p:cNvPr id="420" name="Google Shape;420;g225b9a4ffbc_0_137"/>
          <p:cNvPicPr preferRelativeResize="0"/>
          <p:nvPr/>
        </p:nvPicPr>
        <p:blipFill>
          <a:blip r:embed="rId4">
            <a:alphaModFix/>
          </a:blip>
          <a:stretch>
            <a:fillRect/>
          </a:stretch>
        </p:blipFill>
        <p:spPr>
          <a:xfrm>
            <a:off x="766338" y="1514350"/>
            <a:ext cx="6597674" cy="4779825"/>
          </a:xfrm>
          <a:prstGeom prst="rect">
            <a:avLst/>
          </a:prstGeom>
          <a:noFill/>
          <a:ln>
            <a:noFill/>
          </a:ln>
        </p:spPr>
      </p:pic>
      <p:sp>
        <p:nvSpPr>
          <p:cNvPr id="421" name="Google Shape;421;g225b9a4ffbc_0_137"/>
          <p:cNvSpPr/>
          <p:nvPr/>
        </p:nvSpPr>
        <p:spPr>
          <a:xfrm>
            <a:off x="8523600" y="1975350"/>
            <a:ext cx="3293700" cy="2907300"/>
          </a:xfrm>
          <a:prstGeom prst="rect">
            <a:avLst/>
          </a:prstGeom>
          <a:noFill/>
          <a:ln>
            <a:noFill/>
          </a:ln>
        </p:spPr>
        <p:txBody>
          <a:bodyPr spcFirstLastPara="1" wrap="square" lIns="91425" tIns="45700" rIns="91425" bIns="45700" anchor="t" anchorCtr="0">
            <a:noAutofit/>
          </a:bodyPr>
          <a:lstStyle/>
          <a:p>
            <a:pPr marL="457200" lvl="0" indent="-368300" algn="l" rtl="0">
              <a:lnSpc>
                <a:spcPct val="115000"/>
              </a:lnSpc>
              <a:spcBef>
                <a:spcPts val="0"/>
              </a:spcBef>
              <a:spcAft>
                <a:spcPts val="0"/>
              </a:spcAft>
              <a:buClr>
                <a:schemeClr val="lt1"/>
              </a:buClr>
              <a:buSzPts val="2200"/>
              <a:buFont typeface="Avenir"/>
              <a:buChar char="●"/>
            </a:pPr>
            <a:r>
              <a:rPr lang="en-US" sz="2200">
                <a:solidFill>
                  <a:srgbClr val="FFFFFF"/>
                </a:solidFill>
                <a:latin typeface="Avenir"/>
                <a:ea typeface="Avenir"/>
                <a:cs typeface="Avenir"/>
                <a:sym typeface="Avenir"/>
              </a:rPr>
              <a:t>Google Search &amp; Display</a:t>
            </a:r>
            <a:endParaRPr sz="2200">
              <a:solidFill>
                <a:srgbClr val="FFFFFF"/>
              </a:solidFill>
              <a:latin typeface="Avenir"/>
              <a:ea typeface="Avenir"/>
              <a:cs typeface="Avenir"/>
              <a:sym typeface="Avenir"/>
            </a:endParaRPr>
          </a:p>
          <a:p>
            <a:pPr marL="457200" lvl="0" indent="-368300" algn="l" rtl="0">
              <a:lnSpc>
                <a:spcPct val="115000"/>
              </a:lnSpc>
              <a:spcBef>
                <a:spcPts val="0"/>
              </a:spcBef>
              <a:spcAft>
                <a:spcPts val="0"/>
              </a:spcAft>
              <a:buClr>
                <a:schemeClr val="lt1"/>
              </a:buClr>
              <a:buSzPts val="2200"/>
              <a:buFont typeface="Avenir"/>
              <a:buChar char="●"/>
            </a:pPr>
            <a:r>
              <a:rPr lang="en-US" sz="2200">
                <a:solidFill>
                  <a:srgbClr val="FFFFFF"/>
                </a:solidFill>
                <a:latin typeface="Avenir"/>
                <a:ea typeface="Avenir"/>
                <a:cs typeface="Avenir"/>
                <a:sym typeface="Avenir"/>
              </a:rPr>
              <a:t>Programmatic</a:t>
            </a:r>
            <a:endParaRPr sz="2200">
              <a:solidFill>
                <a:srgbClr val="FFFFFF"/>
              </a:solidFill>
              <a:latin typeface="Avenir"/>
              <a:ea typeface="Avenir"/>
              <a:cs typeface="Avenir"/>
              <a:sym typeface="Avenir"/>
            </a:endParaRPr>
          </a:p>
          <a:p>
            <a:pPr marL="457200" lvl="0" indent="-368300" algn="l" rtl="0">
              <a:lnSpc>
                <a:spcPct val="115000"/>
              </a:lnSpc>
              <a:spcBef>
                <a:spcPts val="0"/>
              </a:spcBef>
              <a:spcAft>
                <a:spcPts val="0"/>
              </a:spcAft>
              <a:buClr>
                <a:schemeClr val="lt1"/>
              </a:buClr>
              <a:buSzPts val="2200"/>
              <a:buFont typeface="Avenir"/>
              <a:buChar char="●"/>
            </a:pPr>
            <a:r>
              <a:rPr lang="en-US" sz="2200">
                <a:solidFill>
                  <a:srgbClr val="FFFFFF"/>
                </a:solidFill>
                <a:latin typeface="Avenir"/>
                <a:ea typeface="Avenir"/>
                <a:cs typeface="Avenir"/>
                <a:sym typeface="Avenir"/>
              </a:rPr>
              <a:t>Social Media Ads (Facebook, Instagram)</a:t>
            </a:r>
            <a:endParaRPr sz="2200">
              <a:solidFill>
                <a:srgbClr val="FFFFFF"/>
              </a:solidFill>
              <a:latin typeface="Avenir"/>
              <a:ea typeface="Avenir"/>
              <a:cs typeface="Avenir"/>
              <a:sym typeface="Avenir"/>
            </a:endParaRPr>
          </a:p>
          <a:p>
            <a:pPr marL="457200" marR="0" lvl="0" indent="-368300" algn="l" rtl="0">
              <a:spcBef>
                <a:spcPts val="0"/>
              </a:spcBef>
              <a:spcAft>
                <a:spcPts val="0"/>
              </a:spcAft>
              <a:buClr>
                <a:schemeClr val="lt1"/>
              </a:buClr>
              <a:buSzPts val="2200"/>
              <a:buFont typeface="Avenir"/>
              <a:buChar char="●"/>
            </a:pPr>
            <a:r>
              <a:rPr lang="en-US" sz="2200">
                <a:solidFill>
                  <a:srgbClr val="FFFFFF"/>
                </a:solidFill>
                <a:latin typeface="Avenir"/>
                <a:ea typeface="Avenir"/>
                <a:cs typeface="Avenir"/>
                <a:sym typeface="Avenir"/>
              </a:rPr>
              <a:t>Video Ads (Youtube)</a:t>
            </a:r>
            <a:endParaRPr sz="2200">
              <a:solidFill>
                <a:schemeClr val="lt1"/>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sp>
        <p:nvSpPr>
          <p:cNvPr id="427" name="Google Shape;427;g24d41b5510c_0_6"/>
          <p:cNvSpPr/>
          <p:nvPr/>
        </p:nvSpPr>
        <p:spPr>
          <a:xfrm>
            <a:off x="0" y="0"/>
            <a:ext cx="12189000" cy="6858000"/>
          </a:xfrm>
          <a:prstGeom prst="frame">
            <a:avLst>
              <a:gd name="adj1" fmla="val 7164"/>
            </a:avLst>
          </a:prstGeom>
          <a:gradFill>
            <a:gsLst>
              <a:gs pos="0">
                <a:srgbClr val="4DB392">
                  <a:alpha val="40000"/>
                </a:srgbClr>
              </a:gs>
              <a:gs pos="100000">
                <a:srgbClr val="4EAFBA">
                  <a:alpha val="4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28" name="Google Shape;428;g24d41b5510c_0_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29" name="Google Shape;429;g24d41b5510c_0_6"/>
          <p:cNvSpPr/>
          <p:nvPr/>
        </p:nvSpPr>
        <p:spPr>
          <a:xfrm>
            <a:off x="8077200" y="0"/>
            <a:ext cx="4114800" cy="68580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30" name="Google Shape;430;g24d41b5510c_0_6"/>
          <p:cNvSpPr/>
          <p:nvPr/>
        </p:nvSpPr>
        <p:spPr>
          <a:xfrm>
            <a:off x="8077200" y="0"/>
            <a:ext cx="4110300" cy="6858000"/>
          </a:xfrm>
          <a:prstGeom prst="rect">
            <a:avLst/>
          </a:prstGeom>
          <a:gradFill>
            <a:gsLst>
              <a:gs pos="0">
                <a:srgbClr val="4DB392">
                  <a:alpha val="60000"/>
                </a:srgbClr>
              </a:gs>
              <a:gs pos="100000">
                <a:srgbClr val="4EAFBA">
                  <a:alpha val="6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31" name="Google Shape;431;g24d41b5510c_0_6"/>
          <p:cNvSpPr/>
          <p:nvPr/>
        </p:nvSpPr>
        <p:spPr>
          <a:xfrm rot="-5400000">
            <a:off x="8166150" y="1255393"/>
            <a:ext cx="4008600" cy="4034100"/>
          </a:xfrm>
          <a:prstGeom prst="ellipse">
            <a:avLst/>
          </a:prstGeom>
          <a:gradFill>
            <a:gsLst>
              <a:gs pos="0">
                <a:srgbClr val="4EAFBA">
                  <a:alpha val="40000"/>
                </a:srgbClr>
              </a:gs>
              <a:gs pos="100000">
                <a:srgbClr val="89AA5D">
                  <a:alpha val="2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32" name="Google Shape;432;g24d41b5510c_0_6"/>
          <p:cNvSpPr/>
          <p:nvPr/>
        </p:nvSpPr>
        <p:spPr>
          <a:xfrm rot="-5400000">
            <a:off x="9024395" y="720014"/>
            <a:ext cx="3094500" cy="3114000"/>
          </a:xfrm>
          <a:prstGeom prst="ellipse">
            <a:avLst/>
          </a:prstGeom>
          <a:gradFill>
            <a:gsLst>
              <a:gs pos="0">
                <a:srgbClr val="4EAFBA">
                  <a:alpha val="40000"/>
                </a:srgbClr>
              </a:gs>
              <a:gs pos="100000">
                <a:srgbClr val="D9EFF1">
                  <a:alpha val="68627"/>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433" name="Google Shape;433;g24d41b5510c_0_6"/>
          <p:cNvPicPr preferRelativeResize="0"/>
          <p:nvPr/>
        </p:nvPicPr>
        <p:blipFill rotWithShape="1">
          <a:blip r:embed="rId3">
            <a:alphaModFix/>
          </a:blip>
          <a:srcRect/>
          <a:stretch/>
        </p:blipFill>
        <p:spPr>
          <a:xfrm>
            <a:off x="10730270" y="5901825"/>
            <a:ext cx="1398365" cy="786582"/>
          </a:xfrm>
          <a:prstGeom prst="rect">
            <a:avLst/>
          </a:prstGeom>
          <a:noFill/>
          <a:ln>
            <a:noFill/>
          </a:ln>
        </p:spPr>
      </p:pic>
      <p:sp>
        <p:nvSpPr>
          <p:cNvPr id="434" name="Google Shape;434;g24d41b5510c_0_6"/>
          <p:cNvSpPr/>
          <p:nvPr/>
        </p:nvSpPr>
        <p:spPr>
          <a:xfrm>
            <a:off x="555950" y="1661131"/>
            <a:ext cx="6858000" cy="4887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000">
                <a:solidFill>
                  <a:srgbClr val="213B33"/>
                </a:solidFill>
                <a:latin typeface="Avenir"/>
                <a:ea typeface="Avenir"/>
                <a:cs typeface="Avenir"/>
                <a:sym typeface="Aveni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Sponsor an animal at Shedd</a:t>
            </a:r>
            <a:endParaRPr sz="2000">
              <a:solidFill>
                <a:srgbClr val="213B33"/>
              </a:solidFill>
              <a:latin typeface="Avenir"/>
              <a:ea typeface="Avenir"/>
              <a:cs typeface="Avenir"/>
              <a:sym typeface="Avenir"/>
            </a:endParaRPr>
          </a:p>
          <a:p>
            <a:pPr marL="0" marR="0" lvl="0" indent="0" algn="just" rtl="0">
              <a:spcBef>
                <a:spcPts val="0"/>
              </a:spcBef>
              <a:spcAft>
                <a:spcPts val="0"/>
              </a:spcAft>
              <a:buNone/>
            </a:pPr>
            <a:endParaRPr sz="1500">
              <a:solidFill>
                <a:schemeClr val="dk1"/>
              </a:solidFill>
            </a:endParaRPr>
          </a:p>
          <a:p>
            <a:pPr marL="0" marR="0" lvl="0" indent="0" algn="just" rtl="0">
              <a:spcBef>
                <a:spcPts val="0"/>
              </a:spcBef>
              <a:spcAft>
                <a:spcPts val="0"/>
              </a:spcAft>
              <a:buNone/>
            </a:pPr>
            <a:endParaRPr sz="2000">
              <a:solidFill>
                <a:srgbClr val="213B33"/>
              </a:solidFill>
              <a:latin typeface="Avenir"/>
              <a:ea typeface="Avenir"/>
              <a:cs typeface="Avenir"/>
              <a:sym typeface="Avenir"/>
            </a:endParaRPr>
          </a:p>
        </p:txBody>
      </p:sp>
      <p:sp>
        <p:nvSpPr>
          <p:cNvPr id="435" name="Google Shape;435;g24d41b5510c_0_6"/>
          <p:cNvSpPr txBox="1"/>
          <p:nvPr/>
        </p:nvSpPr>
        <p:spPr>
          <a:xfrm>
            <a:off x="555953" y="504540"/>
            <a:ext cx="6858000" cy="9819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89AA5D"/>
              </a:buClr>
              <a:buSzPts val="5400"/>
              <a:buFont typeface="EB Garamond"/>
              <a:buNone/>
            </a:pPr>
            <a:r>
              <a:rPr lang="en-US" sz="5400" b="1">
                <a:solidFill>
                  <a:srgbClr val="89AA5D"/>
                </a:solidFill>
                <a:latin typeface="EB Garamond"/>
                <a:ea typeface="EB Garamond"/>
                <a:cs typeface="EB Garamond"/>
                <a:sym typeface="EB Garamond"/>
              </a:rPr>
              <a:t>Branded Content</a:t>
            </a:r>
            <a:endParaRPr sz="4800">
              <a:solidFill>
                <a:schemeClr val="accent5"/>
              </a:solidFill>
              <a:latin typeface="EB Garamond"/>
              <a:ea typeface="EB Garamond"/>
              <a:cs typeface="EB Garamond"/>
              <a:sym typeface="EB Garamond"/>
            </a:endParaRPr>
          </a:p>
        </p:txBody>
      </p:sp>
      <p:pic>
        <p:nvPicPr>
          <p:cNvPr id="436" name="Google Shape;436;g24d41b5510c_0_6"/>
          <p:cNvPicPr preferRelativeResize="0"/>
          <p:nvPr/>
        </p:nvPicPr>
        <p:blipFill>
          <a:blip r:embed="rId4">
            <a:alphaModFix/>
          </a:blip>
          <a:stretch>
            <a:fillRect/>
          </a:stretch>
        </p:blipFill>
        <p:spPr>
          <a:xfrm>
            <a:off x="640825" y="3057413"/>
            <a:ext cx="2190750" cy="2219325"/>
          </a:xfrm>
          <a:prstGeom prst="rect">
            <a:avLst/>
          </a:prstGeom>
          <a:noFill/>
          <a:ln>
            <a:noFill/>
          </a:ln>
        </p:spPr>
      </p:pic>
      <p:pic>
        <p:nvPicPr>
          <p:cNvPr id="437" name="Google Shape;437;g24d41b5510c_0_6"/>
          <p:cNvPicPr preferRelativeResize="0"/>
          <p:nvPr/>
        </p:nvPicPr>
        <p:blipFill>
          <a:blip r:embed="rId5">
            <a:alphaModFix/>
          </a:blip>
          <a:stretch>
            <a:fillRect/>
          </a:stretch>
        </p:blipFill>
        <p:spPr>
          <a:xfrm>
            <a:off x="3029500" y="2866250"/>
            <a:ext cx="2528550" cy="2706625"/>
          </a:xfrm>
          <a:prstGeom prst="rect">
            <a:avLst/>
          </a:prstGeom>
          <a:noFill/>
          <a:ln>
            <a:noFill/>
          </a:ln>
        </p:spPr>
      </p:pic>
      <p:pic>
        <p:nvPicPr>
          <p:cNvPr id="438" name="Google Shape;438;g24d41b5510c_0_6"/>
          <p:cNvPicPr preferRelativeResize="0"/>
          <p:nvPr/>
        </p:nvPicPr>
        <p:blipFill>
          <a:blip r:embed="rId6">
            <a:alphaModFix/>
          </a:blip>
          <a:stretch>
            <a:fillRect/>
          </a:stretch>
        </p:blipFill>
        <p:spPr>
          <a:xfrm>
            <a:off x="5800026" y="3057425"/>
            <a:ext cx="2190750" cy="2252483"/>
          </a:xfrm>
          <a:prstGeom prst="rect">
            <a:avLst/>
          </a:prstGeom>
          <a:noFill/>
          <a:ln>
            <a:noFill/>
          </a:ln>
        </p:spPr>
      </p:pic>
      <p:sp>
        <p:nvSpPr>
          <p:cNvPr id="439" name="Google Shape;439;g24d41b5510c_0_6"/>
          <p:cNvSpPr txBox="1"/>
          <p:nvPr/>
        </p:nvSpPr>
        <p:spPr>
          <a:xfrm>
            <a:off x="1609400" y="5668975"/>
            <a:ext cx="5080500" cy="831300"/>
          </a:xfrm>
          <a:prstGeom prst="rect">
            <a:avLst/>
          </a:prstGeom>
          <a:noFill/>
          <a:ln>
            <a:noFill/>
          </a:ln>
        </p:spPr>
        <p:txBody>
          <a:bodyPr spcFirstLastPara="1" wrap="square" lIns="91425" tIns="91425" rIns="91425" bIns="91425" anchor="b" anchorCtr="0">
            <a:spAutoFit/>
          </a:bodyPr>
          <a:lstStyle/>
          <a:p>
            <a:pPr marL="0" lvl="0" indent="0" algn="ctr" rtl="0">
              <a:spcBef>
                <a:spcPts val="0"/>
              </a:spcBef>
              <a:spcAft>
                <a:spcPts val="0"/>
              </a:spcAft>
              <a:buNone/>
            </a:pPr>
            <a:r>
              <a:rPr lang="en-US" sz="2100" b="1">
                <a:solidFill>
                  <a:srgbClr val="387F87"/>
                </a:solidFill>
                <a:latin typeface="EB Garamond"/>
                <a:ea typeface="EB Garamond"/>
                <a:cs typeface="EB Garamond"/>
                <a:sym typeface="EB Garamond"/>
              </a:rPr>
              <a:t>“Take Dora home and you will help rescue aquatic life.”</a:t>
            </a:r>
            <a:endParaRPr sz="100">
              <a:solidFill>
                <a:srgbClr val="387F87"/>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26d54ab617_1_0"/>
          <p:cNvSpPr txBox="1">
            <a:spLocks noGrp="1"/>
          </p:cNvSpPr>
          <p:nvPr>
            <p:ph type="title"/>
          </p:nvPr>
        </p:nvSpPr>
        <p:spPr>
          <a:xfrm>
            <a:off x="838200" y="68103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Beach Cleanup Sponsored by Shedd</a:t>
            </a:r>
            <a:endParaRPr b="1"/>
          </a:p>
        </p:txBody>
      </p:sp>
      <p:pic>
        <p:nvPicPr>
          <p:cNvPr id="446" name="Google Shape;446;g226d54ab617_1_0"/>
          <p:cNvPicPr preferRelativeResize="0"/>
          <p:nvPr/>
        </p:nvPicPr>
        <p:blipFill>
          <a:blip r:embed="rId3">
            <a:alphaModFix/>
          </a:blip>
          <a:stretch>
            <a:fillRect/>
          </a:stretch>
        </p:blipFill>
        <p:spPr>
          <a:xfrm>
            <a:off x="9626350" y="4201612"/>
            <a:ext cx="1905000" cy="1905000"/>
          </a:xfrm>
          <a:prstGeom prst="rect">
            <a:avLst/>
          </a:prstGeom>
          <a:noFill/>
          <a:ln>
            <a:noFill/>
          </a:ln>
        </p:spPr>
      </p:pic>
      <p:sp>
        <p:nvSpPr>
          <p:cNvPr id="447" name="Google Shape;447;g226d54ab617_1_0"/>
          <p:cNvSpPr txBox="1"/>
          <p:nvPr/>
        </p:nvSpPr>
        <p:spPr>
          <a:xfrm>
            <a:off x="934800" y="1948200"/>
            <a:ext cx="10322400" cy="38172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Avenir"/>
              <a:buChar char="●"/>
            </a:pPr>
            <a:r>
              <a:rPr lang="en-US" sz="2000">
                <a:latin typeface="Avenir"/>
                <a:ea typeface="Avenir"/>
                <a:cs typeface="Avenir"/>
                <a:sym typeface="Avenir"/>
              </a:rPr>
              <a:t>Beach Cleanup – Alliance for the Great Lakes  </a:t>
            </a:r>
            <a:endParaRPr sz="2000">
              <a:latin typeface="Avenir"/>
              <a:ea typeface="Avenir"/>
              <a:cs typeface="Avenir"/>
              <a:sym typeface="Avenir"/>
            </a:endParaRPr>
          </a:p>
          <a:p>
            <a:pPr marL="914400" lvl="1" indent="-355600" algn="l" rtl="0">
              <a:spcBef>
                <a:spcPts val="0"/>
              </a:spcBef>
              <a:spcAft>
                <a:spcPts val="0"/>
              </a:spcAft>
              <a:buSzPts val="2000"/>
              <a:buFont typeface="Avenir"/>
              <a:buChar char="○"/>
            </a:pPr>
            <a:r>
              <a:rPr lang="en-US" sz="2000">
                <a:latin typeface="Avenir"/>
                <a:ea typeface="Avenir"/>
                <a:cs typeface="Avenir"/>
                <a:sym typeface="Avenir"/>
              </a:rPr>
              <a:t>2022 AGL collected 31,188 pounds of litter </a:t>
            </a: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US" sz="2000">
                <a:latin typeface="Avenir"/>
                <a:ea typeface="Avenir"/>
                <a:cs typeface="Avenir"/>
                <a:sym typeface="Avenir"/>
              </a:rPr>
              <a:t>Those involved get free admission passes for the next weekend at Shedd </a:t>
            </a: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US" sz="2000">
                <a:latin typeface="Avenir"/>
                <a:ea typeface="Avenir"/>
                <a:cs typeface="Avenir"/>
                <a:sym typeface="Avenir"/>
              </a:rPr>
              <a:t>Lunch provided by Shedd </a:t>
            </a:r>
            <a:endParaRPr sz="2000">
              <a:latin typeface="Avenir"/>
              <a:ea typeface="Avenir"/>
              <a:cs typeface="Avenir"/>
              <a:sym typeface="Avenir"/>
            </a:endParaRPr>
          </a:p>
          <a:p>
            <a:pPr marL="914400" lvl="1" indent="-355600" algn="l" rtl="0">
              <a:lnSpc>
                <a:spcPct val="115000"/>
              </a:lnSpc>
              <a:spcBef>
                <a:spcPts val="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Featuring Q &amp; A with marine biologists or conservationists</a:t>
            </a:r>
            <a:endParaRPr sz="2000">
              <a:solidFill>
                <a:schemeClr val="dk1"/>
              </a:solidFill>
              <a:latin typeface="Avenir"/>
              <a:ea typeface="Avenir"/>
              <a:cs typeface="Avenir"/>
              <a:sym typeface="Avenir"/>
            </a:endParaRPr>
          </a:p>
          <a:p>
            <a:pPr marL="914400" lvl="1" indent="-355600" algn="l" rtl="0">
              <a:lnSpc>
                <a:spcPct val="115000"/>
              </a:lnSpc>
              <a:spcBef>
                <a:spcPts val="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Mock rescue activities: showing families how to help a turtle caught in plastic</a:t>
            </a:r>
            <a:endParaRPr sz="2000">
              <a:solidFill>
                <a:schemeClr val="dk2"/>
              </a:solidFill>
              <a:highlight>
                <a:schemeClr val="lt1"/>
              </a:highlight>
              <a:latin typeface="Avenir"/>
              <a:ea typeface="Avenir"/>
              <a:cs typeface="Avenir"/>
              <a:sym typeface="Avenir"/>
            </a:endParaRPr>
          </a:p>
          <a:p>
            <a:pPr marL="0" lvl="0" indent="0" algn="l" rtl="0">
              <a:spcBef>
                <a:spcPts val="1200"/>
              </a:spcBef>
              <a:spcAft>
                <a:spcPts val="0"/>
              </a:spcAft>
              <a:buNone/>
            </a:pPr>
            <a:r>
              <a:rPr lang="en-US" sz="2000" b="1" u="sng">
                <a:solidFill>
                  <a:srgbClr val="89AA5D"/>
                </a:solidFill>
                <a:latin typeface="Avenir"/>
                <a:ea typeface="Avenir"/>
                <a:cs typeface="Avenir"/>
                <a:sym typeface="Avenir"/>
              </a:rPr>
              <a:t>The Outcome</a:t>
            </a:r>
            <a:endParaRPr sz="2000" b="1" u="sng">
              <a:solidFill>
                <a:srgbClr val="89AA5D"/>
              </a:solidFill>
              <a:latin typeface="Avenir"/>
              <a:ea typeface="Avenir"/>
              <a:cs typeface="Avenir"/>
              <a:sym typeface="Avenir"/>
            </a:endParaRPr>
          </a:p>
          <a:p>
            <a:pPr marL="457200" lvl="0" indent="-355600" algn="l" rtl="0">
              <a:spcBef>
                <a:spcPts val="0"/>
              </a:spcBef>
              <a:spcAft>
                <a:spcPts val="0"/>
              </a:spcAft>
              <a:buSzPts val="2000"/>
              <a:buFont typeface="Avenir"/>
              <a:buChar char="●"/>
            </a:pPr>
            <a:r>
              <a:rPr lang="en-US" sz="2000">
                <a:latin typeface="Avenir"/>
                <a:ea typeface="Avenir"/>
                <a:cs typeface="Avenir"/>
                <a:sym typeface="Avenir"/>
              </a:rPr>
              <a:t>Community involvement </a:t>
            </a: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US" sz="2000">
                <a:latin typeface="Avenir"/>
                <a:ea typeface="Avenir"/>
                <a:cs typeface="Avenir"/>
                <a:sym typeface="Avenir"/>
              </a:rPr>
              <a:t>Conservation reputation </a:t>
            </a:r>
            <a:endParaRPr sz="2000">
              <a:latin typeface="Avenir"/>
              <a:ea typeface="Avenir"/>
              <a:cs typeface="Avenir"/>
              <a:sym typeface="Avenir"/>
            </a:endParaRPr>
          </a:p>
          <a:p>
            <a:pPr marL="457200" lvl="0" indent="-355600" algn="l" rtl="0">
              <a:spcBef>
                <a:spcPts val="0"/>
              </a:spcBef>
              <a:spcAft>
                <a:spcPts val="0"/>
              </a:spcAft>
              <a:buSzPts val="2000"/>
              <a:buFont typeface="Avenir"/>
              <a:buChar char="●"/>
            </a:pPr>
            <a:r>
              <a:rPr lang="en-US" sz="2000">
                <a:latin typeface="Avenir"/>
                <a:ea typeface="Avenir"/>
                <a:cs typeface="Avenir"/>
                <a:sym typeface="Avenir"/>
              </a:rPr>
              <a:t>Assists families with a fun day for kids </a:t>
            </a:r>
            <a:endParaRPr sz="2000">
              <a:latin typeface="Avenir"/>
              <a:ea typeface="Avenir"/>
              <a:cs typeface="Avenir"/>
              <a:sym typeface="Avenir"/>
            </a:endParaRPr>
          </a:p>
          <a:p>
            <a:pPr marL="0" lvl="0" indent="0" algn="l" rtl="0">
              <a:spcBef>
                <a:spcPts val="0"/>
              </a:spcBef>
              <a:spcAft>
                <a:spcPts val="0"/>
              </a:spcAft>
              <a:buNone/>
            </a:pPr>
            <a:endParaRPr sz="2000">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a:spLocks noGrp="1"/>
          </p:cNvSpPr>
          <p:nvPr>
            <p:ph type="title"/>
          </p:nvPr>
        </p:nvSpPr>
        <p:spPr>
          <a:xfrm>
            <a:off x="838200" y="68103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000"/>
              <a:buFont typeface="EB Garamond"/>
              <a:buNone/>
            </a:pPr>
            <a:r>
              <a:rPr lang="en-US" sz="4000" b="1"/>
              <a:t>Competitive and Business Review</a:t>
            </a:r>
            <a:endParaRPr b="1"/>
          </a:p>
        </p:txBody>
      </p:sp>
      <p:pic>
        <p:nvPicPr>
          <p:cNvPr id="111" name="Google Shape;111;p3"/>
          <p:cNvPicPr preferRelativeResize="0"/>
          <p:nvPr/>
        </p:nvPicPr>
        <p:blipFill rotWithShape="1">
          <a:blip r:embed="rId3">
            <a:alphaModFix/>
          </a:blip>
          <a:srcRect/>
          <a:stretch/>
        </p:blipFill>
        <p:spPr>
          <a:xfrm>
            <a:off x="10687051" y="515384"/>
            <a:ext cx="1118424" cy="629113"/>
          </a:xfrm>
          <a:prstGeom prst="rect">
            <a:avLst/>
          </a:prstGeom>
          <a:noFill/>
          <a:ln>
            <a:noFill/>
          </a:ln>
        </p:spPr>
      </p:pic>
      <p:pic>
        <p:nvPicPr>
          <p:cNvPr id="112" name="Google Shape;112;p3" descr="A picture containing text, font, screenshot, algebra&#10;&#10;Description automatically generated"/>
          <p:cNvPicPr preferRelativeResize="0"/>
          <p:nvPr/>
        </p:nvPicPr>
        <p:blipFill rotWithShape="1">
          <a:blip r:embed="rId4">
            <a:alphaModFix/>
          </a:blip>
          <a:srcRect b="1020"/>
          <a:stretch/>
        </p:blipFill>
        <p:spPr>
          <a:xfrm>
            <a:off x="565250" y="2159012"/>
            <a:ext cx="6555101" cy="3413964"/>
          </a:xfrm>
          <a:prstGeom prst="rect">
            <a:avLst/>
          </a:prstGeom>
          <a:noFill/>
          <a:ln>
            <a:noFill/>
          </a:ln>
        </p:spPr>
      </p:pic>
      <p:sp>
        <p:nvSpPr>
          <p:cNvPr id="113" name="Google Shape;113;p3"/>
          <p:cNvSpPr/>
          <p:nvPr/>
        </p:nvSpPr>
        <p:spPr>
          <a:xfrm>
            <a:off x="460358" y="6145064"/>
            <a:ext cx="170912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i="1">
                <a:solidFill>
                  <a:srgbClr val="213B33"/>
                </a:solidFill>
                <a:latin typeface="Avenir"/>
                <a:ea typeface="Avenir"/>
                <a:cs typeface="Avenir"/>
                <a:sym typeface="Avenir"/>
              </a:rPr>
              <a:t>Source: Brandwatch. 2023</a:t>
            </a:r>
            <a:endParaRPr/>
          </a:p>
        </p:txBody>
      </p:sp>
      <p:sp>
        <p:nvSpPr>
          <p:cNvPr id="114" name="Google Shape;114;p3"/>
          <p:cNvSpPr/>
          <p:nvPr/>
        </p:nvSpPr>
        <p:spPr>
          <a:xfrm>
            <a:off x="7211433" y="2405407"/>
            <a:ext cx="403483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213B33"/>
                </a:solidFill>
                <a:latin typeface="Avenir"/>
                <a:ea typeface="Avenir"/>
                <a:cs typeface="Avenir"/>
                <a:sym typeface="Avenir"/>
              </a:rPr>
              <a:t>Category Review:</a:t>
            </a:r>
            <a:endParaRPr/>
          </a:p>
          <a:p>
            <a:pPr marL="0" marR="0" lvl="0" indent="0" algn="l" rtl="0">
              <a:spcBef>
                <a:spcPts val="0"/>
              </a:spcBef>
              <a:spcAft>
                <a:spcPts val="0"/>
              </a:spcAft>
              <a:buNone/>
            </a:pPr>
            <a:endParaRPr sz="1800">
              <a:solidFill>
                <a:srgbClr val="213B33"/>
              </a:solidFill>
              <a:latin typeface="Avenir"/>
              <a:ea typeface="Avenir"/>
              <a:cs typeface="Avenir"/>
              <a:sym typeface="Avenir"/>
            </a:endParaRPr>
          </a:p>
          <a:p>
            <a:pPr marL="0" marR="0" lvl="0" indent="0" algn="l" rtl="0">
              <a:spcBef>
                <a:spcPts val="0"/>
              </a:spcBef>
              <a:spcAft>
                <a:spcPts val="0"/>
              </a:spcAft>
              <a:buNone/>
            </a:pPr>
            <a:r>
              <a:rPr lang="en-US" sz="1800">
                <a:solidFill>
                  <a:srgbClr val="213B33"/>
                </a:solidFill>
                <a:latin typeface="Avenir"/>
                <a:ea typeface="Avenir"/>
                <a:cs typeface="Avenir"/>
                <a:sym typeface="Avenir"/>
              </a:rPr>
              <a:t>The Shedd Aquarium holds a strong position as one of the most prominent and visited museums in the city. </a:t>
            </a:r>
            <a:endParaRPr/>
          </a:p>
          <a:p>
            <a:pPr marL="0" marR="0" lvl="0" indent="0" algn="l" rtl="0">
              <a:spcBef>
                <a:spcPts val="0"/>
              </a:spcBef>
              <a:spcAft>
                <a:spcPts val="0"/>
              </a:spcAft>
              <a:buNone/>
            </a:pPr>
            <a:endParaRPr sz="1800">
              <a:solidFill>
                <a:srgbClr val="213B33"/>
              </a:solidFill>
              <a:latin typeface="Avenir"/>
              <a:ea typeface="Avenir"/>
              <a:cs typeface="Avenir"/>
              <a:sym typeface="Avenir"/>
            </a:endParaRPr>
          </a:p>
          <a:p>
            <a:pPr marL="0" marR="0" lvl="0" indent="0" algn="l" rtl="0">
              <a:spcBef>
                <a:spcPts val="0"/>
              </a:spcBef>
              <a:spcAft>
                <a:spcPts val="0"/>
              </a:spcAft>
              <a:buNone/>
            </a:pPr>
            <a:r>
              <a:rPr lang="en-US" sz="1800" b="1">
                <a:solidFill>
                  <a:srgbClr val="213B33"/>
                </a:solidFill>
                <a:latin typeface="Avenir"/>
                <a:ea typeface="Avenir"/>
                <a:cs typeface="Avenir"/>
                <a:sym typeface="Avenir"/>
              </a:rPr>
              <a:t>Top competitors in Chicago: </a:t>
            </a:r>
            <a:r>
              <a:rPr lang="en-US" sz="1800">
                <a:solidFill>
                  <a:srgbClr val="213B33"/>
                </a:solidFill>
                <a:latin typeface="Avenir"/>
                <a:ea typeface="Avenir"/>
                <a:cs typeface="Avenir"/>
                <a:sym typeface="Avenir"/>
              </a:rPr>
              <a:t>Chicago Children’s Museum, Field Museum, and Art Institute.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g225b9a4ffbc_0_45"/>
          <p:cNvSpPr/>
          <p:nvPr/>
        </p:nvSpPr>
        <p:spPr>
          <a:xfrm>
            <a:off x="0" y="0"/>
            <a:ext cx="12189000" cy="6858000"/>
          </a:xfrm>
          <a:prstGeom prst="frame">
            <a:avLst>
              <a:gd name="adj1" fmla="val 7164"/>
            </a:avLst>
          </a:prstGeom>
          <a:gradFill>
            <a:gsLst>
              <a:gs pos="0">
                <a:srgbClr val="4DB392">
                  <a:alpha val="40000"/>
                </a:srgbClr>
              </a:gs>
              <a:gs pos="100000">
                <a:srgbClr val="4EAFBA">
                  <a:alpha val="40000"/>
                </a:srgbClr>
              </a:gs>
            </a:gsLst>
            <a:lin ang="270000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54" name="Google Shape;454;g225b9a4ffbc_0_45"/>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455" name="Google Shape;455;g225b9a4ffbc_0_45"/>
          <p:cNvPicPr preferRelativeResize="0"/>
          <p:nvPr/>
        </p:nvPicPr>
        <p:blipFill rotWithShape="1">
          <a:blip r:embed="rId3">
            <a:alphaModFix/>
          </a:blip>
          <a:srcRect/>
          <a:stretch/>
        </p:blipFill>
        <p:spPr>
          <a:xfrm>
            <a:off x="11133753" y="6156402"/>
            <a:ext cx="967122" cy="544001"/>
          </a:xfrm>
          <a:prstGeom prst="rect">
            <a:avLst/>
          </a:prstGeom>
          <a:noFill/>
          <a:ln>
            <a:noFill/>
          </a:ln>
        </p:spPr>
      </p:pic>
      <p:sp>
        <p:nvSpPr>
          <p:cNvPr id="456" name="Google Shape;456;g225b9a4ffbc_0_45"/>
          <p:cNvSpPr txBox="1"/>
          <p:nvPr/>
        </p:nvSpPr>
        <p:spPr>
          <a:xfrm>
            <a:off x="269450" y="309800"/>
            <a:ext cx="6391500" cy="680100"/>
          </a:xfrm>
          <a:prstGeom prst="rect">
            <a:avLst/>
          </a:prstGeom>
          <a:noFill/>
          <a:ln>
            <a:noFill/>
          </a:ln>
        </p:spPr>
        <p:txBody>
          <a:bodyPr spcFirstLastPara="1" wrap="square" lIns="91425" tIns="45700" rIns="91425" bIns="45700" anchor="b" anchorCtr="0">
            <a:normAutofit/>
          </a:bodyPr>
          <a:lstStyle/>
          <a:p>
            <a:pPr marL="0" marR="0" lvl="0" indent="0" algn="l" rtl="0">
              <a:lnSpc>
                <a:spcPct val="80000"/>
              </a:lnSpc>
              <a:spcBef>
                <a:spcPts val="0"/>
              </a:spcBef>
              <a:spcAft>
                <a:spcPts val="0"/>
              </a:spcAft>
              <a:buClr>
                <a:srgbClr val="89AA5D"/>
              </a:buClr>
              <a:buSzPts val="5400"/>
              <a:buFont typeface="EB Garamond"/>
              <a:buNone/>
            </a:pPr>
            <a:r>
              <a:rPr lang="en-US" sz="4500" b="1">
                <a:solidFill>
                  <a:srgbClr val="89AA5D"/>
                </a:solidFill>
                <a:latin typeface="EB Garamond"/>
                <a:ea typeface="EB Garamond"/>
                <a:cs typeface="EB Garamond"/>
                <a:sym typeface="EB Garamond"/>
              </a:rPr>
              <a:t>Media Scheduling</a:t>
            </a:r>
            <a:endParaRPr sz="4000" b="0" i="0" u="none" strike="noStrike" cap="none">
              <a:solidFill>
                <a:srgbClr val="89AA5D"/>
              </a:solidFill>
              <a:latin typeface="EB Garamond"/>
              <a:ea typeface="EB Garamond"/>
              <a:cs typeface="EB Garamond"/>
              <a:sym typeface="EB Garamond"/>
            </a:endParaRPr>
          </a:p>
        </p:txBody>
      </p:sp>
      <p:pic>
        <p:nvPicPr>
          <p:cNvPr id="457" name="Google Shape;457;g225b9a4ffbc_0_45"/>
          <p:cNvPicPr preferRelativeResize="0"/>
          <p:nvPr/>
        </p:nvPicPr>
        <p:blipFill>
          <a:blip r:embed="rId4">
            <a:alphaModFix/>
          </a:blip>
          <a:stretch>
            <a:fillRect/>
          </a:stretch>
        </p:blipFill>
        <p:spPr>
          <a:xfrm>
            <a:off x="152400" y="1957725"/>
            <a:ext cx="11890349" cy="2990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13"/>
          <p:cNvSpPr/>
          <p:nvPr/>
        </p:nvSpPr>
        <p:spPr>
          <a:xfrm>
            <a:off x="0" y="0"/>
            <a:ext cx="12188952" cy="6858000"/>
          </a:xfrm>
          <a:prstGeom prst="frame">
            <a:avLst>
              <a:gd name="adj1" fmla="val 7164"/>
            </a:avLst>
          </a:prstGeom>
          <a:gradFill>
            <a:gsLst>
              <a:gs pos="0">
                <a:srgbClr val="4DB392">
                  <a:alpha val="40000"/>
                </a:srgbClr>
              </a:gs>
              <a:gs pos="100000">
                <a:srgbClr val="4EAFBA">
                  <a:alpha val="4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63" name="Google Shape;463;p1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64" name="Google Shape;464;p13"/>
          <p:cNvSpPr/>
          <p:nvPr/>
        </p:nvSpPr>
        <p:spPr>
          <a:xfrm>
            <a:off x="0" y="-664"/>
            <a:ext cx="12188952" cy="6858000"/>
          </a:xfrm>
          <a:prstGeom prst="rect">
            <a:avLst/>
          </a:prstGeom>
          <a:gradFill>
            <a:gsLst>
              <a:gs pos="0">
                <a:srgbClr val="4DB392">
                  <a:alpha val="60000"/>
                </a:srgbClr>
              </a:gs>
              <a:gs pos="100000">
                <a:srgbClr val="4EAFBA">
                  <a:alpha val="6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65" name="Google Shape;465;p13"/>
          <p:cNvSpPr/>
          <p:nvPr/>
        </p:nvSpPr>
        <p:spPr>
          <a:xfrm>
            <a:off x="0" y="663"/>
            <a:ext cx="12188952" cy="6858000"/>
          </a:xfrm>
          <a:prstGeom prst="rect">
            <a:avLst/>
          </a:prstGeom>
          <a:solidFill>
            <a:schemeClr val="lt2">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66" name="Google Shape;466;p13"/>
          <p:cNvSpPr/>
          <p:nvPr/>
        </p:nvSpPr>
        <p:spPr>
          <a:xfrm rot="-5400000">
            <a:off x="2743200" y="0"/>
            <a:ext cx="6857999" cy="6857998"/>
          </a:xfrm>
          <a:prstGeom prst="ellipse">
            <a:avLst/>
          </a:prstGeom>
          <a:gradFill>
            <a:gsLst>
              <a:gs pos="0">
                <a:srgbClr val="D9EFF1">
                  <a:alpha val="20000"/>
                </a:srgbClr>
              </a:gs>
              <a:gs pos="100000">
                <a:srgbClr val="4EAFBA">
                  <a:alpha val="2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67" name="Google Shape;467;p13"/>
          <p:cNvSpPr/>
          <p:nvPr/>
        </p:nvSpPr>
        <p:spPr>
          <a:xfrm rot="-5400000">
            <a:off x="37656" y="1297020"/>
            <a:ext cx="5589934" cy="5737916"/>
          </a:xfrm>
          <a:prstGeom prst="ellipse">
            <a:avLst/>
          </a:prstGeom>
          <a:gradFill>
            <a:gsLst>
              <a:gs pos="0">
                <a:srgbClr val="4EAFBA">
                  <a:alpha val="29803"/>
                </a:srgbClr>
              </a:gs>
              <a:gs pos="100000">
                <a:srgbClr val="89AA5D">
                  <a:alpha val="2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68" name="Google Shape;468;p13"/>
          <p:cNvSpPr/>
          <p:nvPr/>
        </p:nvSpPr>
        <p:spPr>
          <a:xfrm rot="-5400000">
            <a:off x="6439622" y="194269"/>
            <a:ext cx="5760743" cy="5737917"/>
          </a:xfrm>
          <a:prstGeom prst="ellipse">
            <a:avLst/>
          </a:prstGeom>
          <a:gradFill>
            <a:gsLst>
              <a:gs pos="0">
                <a:srgbClr val="4EAFBA">
                  <a:alpha val="20000"/>
                </a:srgbClr>
              </a:gs>
              <a:gs pos="100000">
                <a:srgbClr val="89AA5D">
                  <a:alpha val="40000"/>
                </a:srgbClr>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sp>
        <p:nvSpPr>
          <p:cNvPr id="469" name="Google Shape;469;p13"/>
          <p:cNvSpPr/>
          <p:nvPr/>
        </p:nvSpPr>
        <p:spPr>
          <a:xfrm>
            <a:off x="0" y="0"/>
            <a:ext cx="12188952" cy="6858000"/>
          </a:xfrm>
          <a:prstGeom prst="frame">
            <a:avLst>
              <a:gd name="adj1" fmla="val 7164"/>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000000"/>
              </a:solidFill>
              <a:latin typeface="Avenir"/>
              <a:ea typeface="Avenir"/>
              <a:cs typeface="Avenir"/>
              <a:sym typeface="Avenir"/>
            </a:endParaRPr>
          </a:p>
        </p:txBody>
      </p:sp>
      <p:sp>
        <p:nvSpPr>
          <p:cNvPr id="470" name="Google Shape;470;p13"/>
          <p:cNvSpPr txBox="1">
            <a:spLocks noGrp="1"/>
          </p:cNvSpPr>
          <p:nvPr>
            <p:ph type="title"/>
          </p:nvPr>
        </p:nvSpPr>
        <p:spPr>
          <a:xfrm>
            <a:off x="3829908" y="2852073"/>
            <a:ext cx="4529136" cy="115252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00000"/>
              <a:buFont typeface="EB Garamond"/>
              <a:buNone/>
            </a:pPr>
            <a:r>
              <a:rPr lang="en-US" sz="5400" b="1">
                <a:solidFill>
                  <a:srgbClr val="FFFFFF"/>
                </a:solidFill>
              </a:rPr>
              <a:t>THANK YOU!</a:t>
            </a:r>
            <a:endParaRPr b="1"/>
          </a:p>
        </p:txBody>
      </p:sp>
      <p:pic>
        <p:nvPicPr>
          <p:cNvPr id="471" name="Google Shape;471;p13"/>
          <p:cNvPicPr preferRelativeResize="0"/>
          <p:nvPr/>
        </p:nvPicPr>
        <p:blipFill rotWithShape="1">
          <a:blip r:embed="rId3">
            <a:alphaModFix/>
          </a:blip>
          <a:srcRect/>
          <a:stretch/>
        </p:blipFill>
        <p:spPr>
          <a:xfrm>
            <a:off x="10772774" y="5563111"/>
            <a:ext cx="863259" cy="863259"/>
          </a:xfrm>
          <a:prstGeom prst="rect">
            <a:avLst/>
          </a:prstGeom>
          <a:noFill/>
          <a:ln>
            <a:noFill/>
          </a:ln>
        </p:spPr>
      </p:pic>
      <p:pic>
        <p:nvPicPr>
          <p:cNvPr id="472" name="Google Shape;472;p13"/>
          <p:cNvPicPr preferRelativeResize="0"/>
          <p:nvPr/>
        </p:nvPicPr>
        <p:blipFill rotWithShape="1">
          <a:blip r:embed="rId4">
            <a:alphaModFix/>
          </a:blip>
          <a:srcRect/>
          <a:stretch/>
        </p:blipFill>
        <p:spPr>
          <a:xfrm>
            <a:off x="360646" y="5108996"/>
            <a:ext cx="1057273" cy="1268728"/>
          </a:xfrm>
          <a:prstGeom prst="rect">
            <a:avLst/>
          </a:prstGeom>
          <a:noFill/>
          <a:ln>
            <a:noFill/>
          </a:ln>
        </p:spPr>
      </p:pic>
      <p:pic>
        <p:nvPicPr>
          <p:cNvPr id="473" name="Google Shape;473;p13"/>
          <p:cNvPicPr preferRelativeResize="0"/>
          <p:nvPr/>
        </p:nvPicPr>
        <p:blipFill rotWithShape="1">
          <a:blip r:embed="rId5">
            <a:alphaModFix/>
          </a:blip>
          <a:srcRect b="17626"/>
          <a:stretch/>
        </p:blipFill>
        <p:spPr>
          <a:xfrm>
            <a:off x="10202258" y="5511467"/>
            <a:ext cx="1002145" cy="889000"/>
          </a:xfrm>
          <a:prstGeom prst="rect">
            <a:avLst/>
          </a:prstGeom>
          <a:noFill/>
          <a:ln>
            <a:noFill/>
          </a:ln>
        </p:spPr>
      </p:pic>
      <p:pic>
        <p:nvPicPr>
          <p:cNvPr id="474" name="Google Shape;474;p13"/>
          <p:cNvPicPr preferRelativeResize="0"/>
          <p:nvPr/>
        </p:nvPicPr>
        <p:blipFill rotWithShape="1">
          <a:blip r:embed="rId6">
            <a:alphaModFix/>
          </a:blip>
          <a:srcRect/>
          <a:stretch/>
        </p:blipFill>
        <p:spPr>
          <a:xfrm>
            <a:off x="947737" y="5329078"/>
            <a:ext cx="1398369" cy="7865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25b9a4ffbc_0_60"/>
          <p:cNvSpPr txBox="1">
            <a:spLocks noGrp="1"/>
          </p:cNvSpPr>
          <p:nvPr>
            <p:ph type="title"/>
          </p:nvPr>
        </p:nvSpPr>
        <p:spPr>
          <a:xfrm>
            <a:off x="762000" y="68103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000"/>
              <a:buFont typeface="EB Garamond"/>
              <a:buNone/>
            </a:pPr>
            <a:r>
              <a:rPr lang="en-US" sz="4000" b="1"/>
              <a:t>Competitive and Business Review</a:t>
            </a:r>
            <a:br>
              <a:rPr lang="en-US" sz="4000"/>
            </a:br>
            <a:r>
              <a:rPr lang="en-US" sz="3200" b="1">
                <a:solidFill>
                  <a:srgbClr val="38761D"/>
                </a:solidFill>
              </a:rPr>
              <a:t>Category Positioning</a:t>
            </a:r>
            <a:endParaRPr sz="4000" b="1">
              <a:solidFill>
                <a:srgbClr val="38761D"/>
              </a:solidFill>
            </a:endParaRPr>
          </a:p>
        </p:txBody>
      </p:sp>
      <p:pic>
        <p:nvPicPr>
          <p:cNvPr id="121" name="Google Shape;121;g225b9a4ffbc_0_60"/>
          <p:cNvPicPr preferRelativeResize="0"/>
          <p:nvPr/>
        </p:nvPicPr>
        <p:blipFill rotWithShape="1">
          <a:blip r:embed="rId3">
            <a:alphaModFix/>
          </a:blip>
          <a:srcRect/>
          <a:stretch/>
        </p:blipFill>
        <p:spPr>
          <a:xfrm>
            <a:off x="1087875" y="2340551"/>
            <a:ext cx="1508151" cy="848334"/>
          </a:xfrm>
          <a:prstGeom prst="rect">
            <a:avLst/>
          </a:prstGeom>
          <a:noFill/>
          <a:ln>
            <a:noFill/>
          </a:ln>
        </p:spPr>
      </p:pic>
      <p:pic>
        <p:nvPicPr>
          <p:cNvPr id="122" name="Google Shape;122;g225b9a4ffbc_0_60"/>
          <p:cNvPicPr preferRelativeResize="0"/>
          <p:nvPr/>
        </p:nvPicPr>
        <p:blipFill>
          <a:blip r:embed="rId4">
            <a:alphaModFix/>
          </a:blip>
          <a:stretch>
            <a:fillRect/>
          </a:stretch>
        </p:blipFill>
        <p:spPr>
          <a:xfrm>
            <a:off x="3853333" y="2340551"/>
            <a:ext cx="848349" cy="848349"/>
          </a:xfrm>
          <a:prstGeom prst="rect">
            <a:avLst/>
          </a:prstGeom>
          <a:noFill/>
          <a:ln>
            <a:noFill/>
          </a:ln>
        </p:spPr>
      </p:pic>
      <p:pic>
        <p:nvPicPr>
          <p:cNvPr id="123" name="Google Shape;123;g225b9a4ffbc_0_60"/>
          <p:cNvPicPr preferRelativeResize="0"/>
          <p:nvPr/>
        </p:nvPicPr>
        <p:blipFill>
          <a:blip r:embed="rId5">
            <a:alphaModFix/>
          </a:blip>
          <a:stretch>
            <a:fillRect/>
          </a:stretch>
        </p:blipFill>
        <p:spPr>
          <a:xfrm>
            <a:off x="6644792" y="2340551"/>
            <a:ext cx="848348" cy="848349"/>
          </a:xfrm>
          <a:prstGeom prst="rect">
            <a:avLst/>
          </a:prstGeom>
          <a:noFill/>
          <a:ln>
            <a:noFill/>
          </a:ln>
        </p:spPr>
      </p:pic>
      <p:pic>
        <p:nvPicPr>
          <p:cNvPr id="124" name="Google Shape;124;g225b9a4ffbc_0_60"/>
          <p:cNvPicPr preferRelativeResize="0"/>
          <p:nvPr/>
        </p:nvPicPr>
        <p:blipFill>
          <a:blip r:embed="rId6">
            <a:alphaModFix/>
          </a:blip>
          <a:stretch>
            <a:fillRect/>
          </a:stretch>
        </p:blipFill>
        <p:spPr>
          <a:xfrm>
            <a:off x="9131451" y="2340551"/>
            <a:ext cx="848349" cy="848349"/>
          </a:xfrm>
          <a:prstGeom prst="rect">
            <a:avLst/>
          </a:prstGeom>
          <a:noFill/>
          <a:ln>
            <a:noFill/>
          </a:ln>
        </p:spPr>
      </p:pic>
      <p:grpSp>
        <p:nvGrpSpPr>
          <p:cNvPr id="125" name="Google Shape;125;g225b9a4ffbc_0_60"/>
          <p:cNvGrpSpPr/>
          <p:nvPr/>
        </p:nvGrpSpPr>
        <p:grpSpPr>
          <a:xfrm>
            <a:off x="1021915" y="3426875"/>
            <a:ext cx="427994" cy="1907983"/>
            <a:chOff x="629415" y="3426875"/>
            <a:chExt cx="427994" cy="1907983"/>
          </a:xfrm>
        </p:grpSpPr>
        <p:pic>
          <p:nvPicPr>
            <p:cNvPr id="126" name="Google Shape;126;g225b9a4ffbc_0_60"/>
            <p:cNvPicPr preferRelativeResize="0"/>
            <p:nvPr/>
          </p:nvPicPr>
          <p:blipFill>
            <a:blip r:embed="rId7">
              <a:alphaModFix/>
            </a:blip>
            <a:stretch>
              <a:fillRect/>
            </a:stretch>
          </p:blipFill>
          <p:spPr>
            <a:xfrm>
              <a:off x="629425" y="3426875"/>
              <a:ext cx="427984" cy="427983"/>
            </a:xfrm>
            <a:prstGeom prst="rect">
              <a:avLst/>
            </a:prstGeom>
            <a:noFill/>
            <a:ln>
              <a:noFill/>
            </a:ln>
          </p:spPr>
        </p:pic>
        <p:pic>
          <p:nvPicPr>
            <p:cNvPr id="127" name="Google Shape;127;g225b9a4ffbc_0_60"/>
            <p:cNvPicPr preferRelativeResize="0"/>
            <p:nvPr/>
          </p:nvPicPr>
          <p:blipFill>
            <a:blip r:embed="rId8">
              <a:alphaModFix/>
            </a:blip>
            <a:stretch>
              <a:fillRect/>
            </a:stretch>
          </p:blipFill>
          <p:spPr>
            <a:xfrm>
              <a:off x="629425" y="3920200"/>
              <a:ext cx="427984" cy="435625"/>
            </a:xfrm>
            <a:prstGeom prst="rect">
              <a:avLst/>
            </a:prstGeom>
            <a:noFill/>
            <a:ln>
              <a:noFill/>
            </a:ln>
          </p:spPr>
        </p:pic>
        <p:pic>
          <p:nvPicPr>
            <p:cNvPr id="128" name="Google Shape;128;g225b9a4ffbc_0_60"/>
            <p:cNvPicPr preferRelativeResize="0"/>
            <p:nvPr/>
          </p:nvPicPr>
          <p:blipFill>
            <a:blip r:embed="rId9">
              <a:alphaModFix/>
            </a:blip>
            <a:stretch>
              <a:fillRect/>
            </a:stretch>
          </p:blipFill>
          <p:spPr>
            <a:xfrm>
              <a:off x="637063" y="4421175"/>
              <a:ext cx="412699" cy="420340"/>
            </a:xfrm>
            <a:prstGeom prst="rect">
              <a:avLst/>
            </a:prstGeom>
            <a:noFill/>
            <a:ln>
              <a:noFill/>
            </a:ln>
          </p:spPr>
        </p:pic>
        <p:pic>
          <p:nvPicPr>
            <p:cNvPr id="129" name="Google Shape;129;g225b9a4ffbc_0_60"/>
            <p:cNvPicPr preferRelativeResize="0"/>
            <p:nvPr/>
          </p:nvPicPr>
          <p:blipFill>
            <a:blip r:embed="rId10">
              <a:alphaModFix/>
            </a:blip>
            <a:stretch>
              <a:fillRect/>
            </a:stretch>
          </p:blipFill>
          <p:spPr>
            <a:xfrm>
              <a:off x="629415" y="4906875"/>
              <a:ext cx="427984" cy="427983"/>
            </a:xfrm>
            <a:prstGeom prst="rect">
              <a:avLst/>
            </a:prstGeom>
            <a:noFill/>
            <a:ln>
              <a:noFill/>
            </a:ln>
          </p:spPr>
        </p:pic>
      </p:grpSp>
      <p:grpSp>
        <p:nvGrpSpPr>
          <p:cNvPr id="130" name="Google Shape;130;g225b9a4ffbc_0_60"/>
          <p:cNvGrpSpPr/>
          <p:nvPr/>
        </p:nvGrpSpPr>
        <p:grpSpPr>
          <a:xfrm>
            <a:off x="3867390" y="3426875"/>
            <a:ext cx="427994" cy="1907983"/>
            <a:chOff x="3627290" y="3426875"/>
            <a:chExt cx="427994" cy="1907983"/>
          </a:xfrm>
        </p:grpSpPr>
        <p:pic>
          <p:nvPicPr>
            <p:cNvPr id="131" name="Google Shape;131;g225b9a4ffbc_0_60"/>
            <p:cNvPicPr preferRelativeResize="0"/>
            <p:nvPr/>
          </p:nvPicPr>
          <p:blipFill>
            <a:blip r:embed="rId7">
              <a:alphaModFix/>
            </a:blip>
            <a:stretch>
              <a:fillRect/>
            </a:stretch>
          </p:blipFill>
          <p:spPr>
            <a:xfrm>
              <a:off x="3627300" y="3426875"/>
              <a:ext cx="427984" cy="427983"/>
            </a:xfrm>
            <a:prstGeom prst="rect">
              <a:avLst/>
            </a:prstGeom>
            <a:noFill/>
            <a:ln>
              <a:noFill/>
            </a:ln>
          </p:spPr>
        </p:pic>
        <p:pic>
          <p:nvPicPr>
            <p:cNvPr id="132" name="Google Shape;132;g225b9a4ffbc_0_60"/>
            <p:cNvPicPr preferRelativeResize="0"/>
            <p:nvPr/>
          </p:nvPicPr>
          <p:blipFill>
            <a:blip r:embed="rId8">
              <a:alphaModFix/>
            </a:blip>
            <a:stretch>
              <a:fillRect/>
            </a:stretch>
          </p:blipFill>
          <p:spPr>
            <a:xfrm>
              <a:off x="3627300" y="3920200"/>
              <a:ext cx="427984" cy="435625"/>
            </a:xfrm>
            <a:prstGeom prst="rect">
              <a:avLst/>
            </a:prstGeom>
            <a:noFill/>
            <a:ln>
              <a:noFill/>
            </a:ln>
          </p:spPr>
        </p:pic>
        <p:pic>
          <p:nvPicPr>
            <p:cNvPr id="133" name="Google Shape;133;g225b9a4ffbc_0_60"/>
            <p:cNvPicPr preferRelativeResize="0"/>
            <p:nvPr/>
          </p:nvPicPr>
          <p:blipFill>
            <a:blip r:embed="rId9">
              <a:alphaModFix/>
            </a:blip>
            <a:stretch>
              <a:fillRect/>
            </a:stretch>
          </p:blipFill>
          <p:spPr>
            <a:xfrm>
              <a:off x="3634938" y="4421175"/>
              <a:ext cx="412699" cy="420340"/>
            </a:xfrm>
            <a:prstGeom prst="rect">
              <a:avLst/>
            </a:prstGeom>
            <a:noFill/>
            <a:ln>
              <a:noFill/>
            </a:ln>
          </p:spPr>
        </p:pic>
        <p:pic>
          <p:nvPicPr>
            <p:cNvPr id="134" name="Google Shape;134;g225b9a4ffbc_0_60"/>
            <p:cNvPicPr preferRelativeResize="0"/>
            <p:nvPr/>
          </p:nvPicPr>
          <p:blipFill>
            <a:blip r:embed="rId10">
              <a:alphaModFix/>
            </a:blip>
            <a:stretch>
              <a:fillRect/>
            </a:stretch>
          </p:blipFill>
          <p:spPr>
            <a:xfrm>
              <a:off x="3627290" y="4906875"/>
              <a:ext cx="427984" cy="427983"/>
            </a:xfrm>
            <a:prstGeom prst="rect">
              <a:avLst/>
            </a:prstGeom>
            <a:noFill/>
            <a:ln>
              <a:noFill/>
            </a:ln>
          </p:spPr>
        </p:pic>
      </p:grpSp>
      <p:grpSp>
        <p:nvGrpSpPr>
          <p:cNvPr id="135" name="Google Shape;135;g225b9a4ffbc_0_60"/>
          <p:cNvGrpSpPr/>
          <p:nvPr/>
        </p:nvGrpSpPr>
        <p:grpSpPr>
          <a:xfrm>
            <a:off x="6720990" y="3426875"/>
            <a:ext cx="427994" cy="1907983"/>
            <a:chOff x="6709490" y="3521875"/>
            <a:chExt cx="427994" cy="1907983"/>
          </a:xfrm>
        </p:grpSpPr>
        <p:pic>
          <p:nvPicPr>
            <p:cNvPr id="136" name="Google Shape;136;g225b9a4ffbc_0_60"/>
            <p:cNvPicPr preferRelativeResize="0"/>
            <p:nvPr/>
          </p:nvPicPr>
          <p:blipFill>
            <a:blip r:embed="rId7">
              <a:alphaModFix/>
            </a:blip>
            <a:stretch>
              <a:fillRect/>
            </a:stretch>
          </p:blipFill>
          <p:spPr>
            <a:xfrm>
              <a:off x="6709500" y="3521875"/>
              <a:ext cx="427984" cy="427983"/>
            </a:xfrm>
            <a:prstGeom prst="rect">
              <a:avLst/>
            </a:prstGeom>
            <a:noFill/>
            <a:ln>
              <a:noFill/>
            </a:ln>
          </p:spPr>
        </p:pic>
        <p:pic>
          <p:nvPicPr>
            <p:cNvPr id="137" name="Google Shape;137;g225b9a4ffbc_0_60"/>
            <p:cNvPicPr preferRelativeResize="0"/>
            <p:nvPr/>
          </p:nvPicPr>
          <p:blipFill>
            <a:blip r:embed="rId8">
              <a:alphaModFix/>
            </a:blip>
            <a:stretch>
              <a:fillRect/>
            </a:stretch>
          </p:blipFill>
          <p:spPr>
            <a:xfrm>
              <a:off x="6709500" y="4015200"/>
              <a:ext cx="427984" cy="435625"/>
            </a:xfrm>
            <a:prstGeom prst="rect">
              <a:avLst/>
            </a:prstGeom>
            <a:noFill/>
            <a:ln>
              <a:noFill/>
            </a:ln>
          </p:spPr>
        </p:pic>
        <p:pic>
          <p:nvPicPr>
            <p:cNvPr id="138" name="Google Shape;138;g225b9a4ffbc_0_60"/>
            <p:cNvPicPr preferRelativeResize="0"/>
            <p:nvPr/>
          </p:nvPicPr>
          <p:blipFill>
            <a:blip r:embed="rId9">
              <a:alphaModFix/>
            </a:blip>
            <a:stretch>
              <a:fillRect/>
            </a:stretch>
          </p:blipFill>
          <p:spPr>
            <a:xfrm>
              <a:off x="6717138" y="4516175"/>
              <a:ext cx="412699" cy="420340"/>
            </a:xfrm>
            <a:prstGeom prst="rect">
              <a:avLst/>
            </a:prstGeom>
            <a:noFill/>
            <a:ln>
              <a:noFill/>
            </a:ln>
          </p:spPr>
        </p:pic>
        <p:pic>
          <p:nvPicPr>
            <p:cNvPr id="139" name="Google Shape;139;g225b9a4ffbc_0_60"/>
            <p:cNvPicPr preferRelativeResize="0"/>
            <p:nvPr/>
          </p:nvPicPr>
          <p:blipFill>
            <a:blip r:embed="rId10">
              <a:alphaModFix/>
            </a:blip>
            <a:stretch>
              <a:fillRect/>
            </a:stretch>
          </p:blipFill>
          <p:spPr>
            <a:xfrm>
              <a:off x="6709490" y="5001875"/>
              <a:ext cx="427984" cy="427983"/>
            </a:xfrm>
            <a:prstGeom prst="rect">
              <a:avLst/>
            </a:prstGeom>
            <a:noFill/>
            <a:ln>
              <a:noFill/>
            </a:ln>
          </p:spPr>
        </p:pic>
      </p:grpSp>
      <p:grpSp>
        <p:nvGrpSpPr>
          <p:cNvPr id="140" name="Google Shape;140;g225b9a4ffbc_0_60"/>
          <p:cNvGrpSpPr/>
          <p:nvPr/>
        </p:nvGrpSpPr>
        <p:grpSpPr>
          <a:xfrm>
            <a:off x="9144415" y="3426875"/>
            <a:ext cx="427994" cy="1907983"/>
            <a:chOff x="8980515" y="3521875"/>
            <a:chExt cx="427994" cy="1907983"/>
          </a:xfrm>
        </p:grpSpPr>
        <p:pic>
          <p:nvPicPr>
            <p:cNvPr id="141" name="Google Shape;141;g225b9a4ffbc_0_60"/>
            <p:cNvPicPr preferRelativeResize="0"/>
            <p:nvPr/>
          </p:nvPicPr>
          <p:blipFill>
            <a:blip r:embed="rId7">
              <a:alphaModFix/>
            </a:blip>
            <a:stretch>
              <a:fillRect/>
            </a:stretch>
          </p:blipFill>
          <p:spPr>
            <a:xfrm>
              <a:off x="8980525" y="3521875"/>
              <a:ext cx="427984" cy="427983"/>
            </a:xfrm>
            <a:prstGeom prst="rect">
              <a:avLst/>
            </a:prstGeom>
            <a:noFill/>
            <a:ln>
              <a:noFill/>
            </a:ln>
          </p:spPr>
        </p:pic>
        <p:pic>
          <p:nvPicPr>
            <p:cNvPr id="142" name="Google Shape;142;g225b9a4ffbc_0_60"/>
            <p:cNvPicPr preferRelativeResize="0"/>
            <p:nvPr/>
          </p:nvPicPr>
          <p:blipFill>
            <a:blip r:embed="rId8">
              <a:alphaModFix/>
            </a:blip>
            <a:stretch>
              <a:fillRect/>
            </a:stretch>
          </p:blipFill>
          <p:spPr>
            <a:xfrm>
              <a:off x="8980525" y="4015200"/>
              <a:ext cx="427984" cy="435625"/>
            </a:xfrm>
            <a:prstGeom prst="rect">
              <a:avLst/>
            </a:prstGeom>
            <a:noFill/>
            <a:ln>
              <a:noFill/>
            </a:ln>
          </p:spPr>
        </p:pic>
        <p:pic>
          <p:nvPicPr>
            <p:cNvPr id="143" name="Google Shape;143;g225b9a4ffbc_0_60"/>
            <p:cNvPicPr preferRelativeResize="0"/>
            <p:nvPr/>
          </p:nvPicPr>
          <p:blipFill>
            <a:blip r:embed="rId9">
              <a:alphaModFix/>
            </a:blip>
            <a:stretch>
              <a:fillRect/>
            </a:stretch>
          </p:blipFill>
          <p:spPr>
            <a:xfrm>
              <a:off x="8988163" y="4516175"/>
              <a:ext cx="412699" cy="420340"/>
            </a:xfrm>
            <a:prstGeom prst="rect">
              <a:avLst/>
            </a:prstGeom>
            <a:noFill/>
            <a:ln>
              <a:noFill/>
            </a:ln>
          </p:spPr>
        </p:pic>
        <p:pic>
          <p:nvPicPr>
            <p:cNvPr id="144" name="Google Shape;144;g225b9a4ffbc_0_60"/>
            <p:cNvPicPr preferRelativeResize="0"/>
            <p:nvPr/>
          </p:nvPicPr>
          <p:blipFill>
            <a:blip r:embed="rId10">
              <a:alphaModFix/>
            </a:blip>
            <a:stretch>
              <a:fillRect/>
            </a:stretch>
          </p:blipFill>
          <p:spPr>
            <a:xfrm>
              <a:off x="8980515" y="5001875"/>
              <a:ext cx="427984" cy="427983"/>
            </a:xfrm>
            <a:prstGeom prst="rect">
              <a:avLst/>
            </a:prstGeom>
            <a:noFill/>
            <a:ln>
              <a:noFill/>
            </a:ln>
          </p:spPr>
        </p:pic>
      </p:grpSp>
      <p:sp>
        <p:nvSpPr>
          <p:cNvPr id="145" name="Google Shape;145;g225b9a4ffbc_0_60"/>
          <p:cNvSpPr txBox="1"/>
          <p:nvPr/>
        </p:nvSpPr>
        <p:spPr>
          <a:xfrm>
            <a:off x="1610225" y="347737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316 K</a:t>
            </a:r>
            <a:endParaRPr>
              <a:latin typeface="Avenir"/>
              <a:ea typeface="Avenir"/>
              <a:cs typeface="Avenir"/>
              <a:sym typeface="Avenir"/>
            </a:endParaRPr>
          </a:p>
        </p:txBody>
      </p:sp>
      <p:sp>
        <p:nvSpPr>
          <p:cNvPr id="146" name="Google Shape;146;g225b9a4ffbc_0_60"/>
          <p:cNvSpPr txBox="1"/>
          <p:nvPr/>
        </p:nvSpPr>
        <p:spPr>
          <a:xfrm>
            <a:off x="1610225" y="3918250"/>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513 K</a:t>
            </a:r>
            <a:endParaRPr>
              <a:latin typeface="Avenir"/>
              <a:ea typeface="Avenir"/>
              <a:cs typeface="Avenir"/>
              <a:sym typeface="Avenir"/>
            </a:endParaRPr>
          </a:p>
        </p:txBody>
      </p:sp>
      <p:sp>
        <p:nvSpPr>
          <p:cNvPr id="147" name="Google Shape;147;g225b9a4ffbc_0_60"/>
          <p:cNvSpPr txBox="1"/>
          <p:nvPr/>
        </p:nvSpPr>
        <p:spPr>
          <a:xfrm>
            <a:off x="1610225" y="44353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23.5 K</a:t>
            </a:r>
            <a:endParaRPr>
              <a:latin typeface="Avenir"/>
              <a:ea typeface="Avenir"/>
              <a:cs typeface="Avenir"/>
              <a:sym typeface="Avenir"/>
            </a:endParaRPr>
          </a:p>
        </p:txBody>
      </p:sp>
      <p:sp>
        <p:nvSpPr>
          <p:cNvPr id="148" name="Google Shape;148;g225b9a4ffbc_0_60"/>
          <p:cNvSpPr txBox="1"/>
          <p:nvPr/>
        </p:nvSpPr>
        <p:spPr>
          <a:xfrm>
            <a:off x="1610225" y="492807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149 K</a:t>
            </a:r>
            <a:endParaRPr>
              <a:latin typeface="Avenir"/>
              <a:ea typeface="Avenir"/>
              <a:cs typeface="Avenir"/>
              <a:sym typeface="Avenir"/>
            </a:endParaRPr>
          </a:p>
        </p:txBody>
      </p:sp>
      <p:sp>
        <p:nvSpPr>
          <p:cNvPr id="149" name="Google Shape;149;g225b9a4ffbc_0_60"/>
          <p:cNvSpPr txBox="1"/>
          <p:nvPr/>
        </p:nvSpPr>
        <p:spPr>
          <a:xfrm>
            <a:off x="4416375" y="34465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7.3 K</a:t>
            </a:r>
            <a:endParaRPr>
              <a:latin typeface="Avenir"/>
              <a:ea typeface="Avenir"/>
              <a:cs typeface="Avenir"/>
              <a:sym typeface="Avenir"/>
            </a:endParaRPr>
          </a:p>
        </p:txBody>
      </p:sp>
      <p:sp>
        <p:nvSpPr>
          <p:cNvPr id="150" name="Google Shape;150;g225b9a4ffbc_0_60"/>
          <p:cNvSpPr txBox="1"/>
          <p:nvPr/>
        </p:nvSpPr>
        <p:spPr>
          <a:xfrm>
            <a:off x="4416375" y="3963600"/>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26 K</a:t>
            </a:r>
            <a:endParaRPr>
              <a:latin typeface="Avenir"/>
              <a:ea typeface="Avenir"/>
              <a:cs typeface="Avenir"/>
              <a:sym typeface="Avenir"/>
            </a:endParaRPr>
          </a:p>
        </p:txBody>
      </p:sp>
      <p:sp>
        <p:nvSpPr>
          <p:cNvPr id="151" name="Google Shape;151;g225b9a4ffbc_0_60"/>
          <p:cNvSpPr txBox="1"/>
          <p:nvPr/>
        </p:nvSpPr>
        <p:spPr>
          <a:xfrm>
            <a:off x="4416375" y="448067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855</a:t>
            </a:r>
            <a:endParaRPr>
              <a:latin typeface="Avenir"/>
              <a:ea typeface="Avenir"/>
              <a:cs typeface="Avenir"/>
              <a:sym typeface="Avenir"/>
            </a:endParaRPr>
          </a:p>
        </p:txBody>
      </p:sp>
      <p:sp>
        <p:nvSpPr>
          <p:cNvPr id="152" name="Google Shape;152;g225b9a4ffbc_0_60"/>
          <p:cNvSpPr txBox="1"/>
          <p:nvPr/>
        </p:nvSpPr>
        <p:spPr>
          <a:xfrm>
            <a:off x="4416375" y="49734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5K</a:t>
            </a:r>
            <a:endParaRPr>
              <a:latin typeface="Avenir"/>
              <a:ea typeface="Avenir"/>
              <a:cs typeface="Avenir"/>
              <a:sym typeface="Avenir"/>
            </a:endParaRPr>
          </a:p>
        </p:txBody>
      </p:sp>
      <p:sp>
        <p:nvSpPr>
          <p:cNvPr id="153" name="Google Shape;153;g225b9a4ffbc_0_60"/>
          <p:cNvSpPr txBox="1"/>
          <p:nvPr/>
        </p:nvSpPr>
        <p:spPr>
          <a:xfrm>
            <a:off x="7309350" y="34465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147 K</a:t>
            </a:r>
            <a:endParaRPr>
              <a:latin typeface="Avenir"/>
              <a:ea typeface="Avenir"/>
              <a:cs typeface="Avenir"/>
              <a:sym typeface="Avenir"/>
            </a:endParaRPr>
          </a:p>
        </p:txBody>
      </p:sp>
      <p:sp>
        <p:nvSpPr>
          <p:cNvPr id="154" name="Google Shape;154;g225b9a4ffbc_0_60"/>
          <p:cNvSpPr txBox="1"/>
          <p:nvPr/>
        </p:nvSpPr>
        <p:spPr>
          <a:xfrm>
            <a:off x="7309350" y="3963600"/>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251 K</a:t>
            </a:r>
            <a:endParaRPr>
              <a:latin typeface="Avenir"/>
              <a:ea typeface="Avenir"/>
              <a:cs typeface="Avenir"/>
              <a:sym typeface="Avenir"/>
            </a:endParaRPr>
          </a:p>
        </p:txBody>
      </p:sp>
      <p:sp>
        <p:nvSpPr>
          <p:cNvPr id="155" name="Google Shape;155;g225b9a4ffbc_0_60"/>
          <p:cNvSpPr txBox="1"/>
          <p:nvPr/>
        </p:nvSpPr>
        <p:spPr>
          <a:xfrm>
            <a:off x="7309350" y="448067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7.2K</a:t>
            </a:r>
            <a:endParaRPr>
              <a:latin typeface="Avenir"/>
              <a:ea typeface="Avenir"/>
              <a:cs typeface="Avenir"/>
              <a:sym typeface="Avenir"/>
            </a:endParaRPr>
          </a:p>
        </p:txBody>
      </p:sp>
      <p:sp>
        <p:nvSpPr>
          <p:cNvPr id="156" name="Google Shape;156;g225b9a4ffbc_0_60"/>
          <p:cNvSpPr txBox="1"/>
          <p:nvPr/>
        </p:nvSpPr>
        <p:spPr>
          <a:xfrm>
            <a:off x="7309350" y="49734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107K</a:t>
            </a:r>
            <a:endParaRPr>
              <a:latin typeface="Avenir"/>
              <a:ea typeface="Avenir"/>
              <a:cs typeface="Avenir"/>
              <a:sym typeface="Avenir"/>
            </a:endParaRPr>
          </a:p>
        </p:txBody>
      </p:sp>
      <p:sp>
        <p:nvSpPr>
          <p:cNvPr id="157" name="Google Shape;157;g225b9a4ffbc_0_60"/>
          <p:cNvSpPr txBox="1"/>
          <p:nvPr/>
        </p:nvSpPr>
        <p:spPr>
          <a:xfrm>
            <a:off x="9772075" y="3417313"/>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718 K</a:t>
            </a:r>
            <a:endParaRPr>
              <a:latin typeface="Avenir"/>
              <a:ea typeface="Avenir"/>
              <a:cs typeface="Avenir"/>
              <a:sym typeface="Avenir"/>
            </a:endParaRPr>
          </a:p>
        </p:txBody>
      </p:sp>
      <p:sp>
        <p:nvSpPr>
          <p:cNvPr id="158" name="Google Shape;158;g225b9a4ffbc_0_60"/>
          <p:cNvSpPr txBox="1"/>
          <p:nvPr/>
        </p:nvSpPr>
        <p:spPr>
          <a:xfrm>
            <a:off x="9772075" y="3934388"/>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576 K</a:t>
            </a:r>
            <a:endParaRPr>
              <a:latin typeface="Avenir"/>
              <a:ea typeface="Avenir"/>
              <a:cs typeface="Avenir"/>
              <a:sym typeface="Avenir"/>
            </a:endParaRPr>
          </a:p>
        </p:txBody>
      </p:sp>
      <p:sp>
        <p:nvSpPr>
          <p:cNvPr id="159" name="Google Shape;159;g225b9a4ffbc_0_60"/>
          <p:cNvSpPr txBox="1"/>
          <p:nvPr/>
        </p:nvSpPr>
        <p:spPr>
          <a:xfrm>
            <a:off x="9772075" y="4451463"/>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38.3K</a:t>
            </a:r>
            <a:endParaRPr>
              <a:latin typeface="Avenir"/>
              <a:ea typeface="Avenir"/>
              <a:cs typeface="Avenir"/>
              <a:sym typeface="Avenir"/>
            </a:endParaRPr>
          </a:p>
        </p:txBody>
      </p:sp>
      <p:sp>
        <p:nvSpPr>
          <p:cNvPr id="160" name="Google Shape;160;g225b9a4ffbc_0_60"/>
          <p:cNvSpPr txBox="1"/>
          <p:nvPr/>
        </p:nvSpPr>
        <p:spPr>
          <a:xfrm>
            <a:off x="9772075" y="4944213"/>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373K</a:t>
            </a:r>
            <a:endParaRPr>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4bbb208d5e_1_12"/>
          <p:cNvSpPr txBox="1">
            <a:spLocks noGrp="1"/>
          </p:cNvSpPr>
          <p:nvPr>
            <p:ph type="title"/>
          </p:nvPr>
        </p:nvSpPr>
        <p:spPr>
          <a:xfrm>
            <a:off x="762000" y="68103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000"/>
              <a:buFont typeface="EB Garamond"/>
              <a:buNone/>
            </a:pPr>
            <a:r>
              <a:rPr lang="en-US" sz="4000" b="1"/>
              <a:t>Competitive and Business Review</a:t>
            </a:r>
            <a:br>
              <a:rPr lang="en-US" sz="4000"/>
            </a:br>
            <a:r>
              <a:rPr lang="en-US" sz="3200" b="1">
                <a:solidFill>
                  <a:srgbClr val="38761D"/>
                </a:solidFill>
              </a:rPr>
              <a:t>Category Positioning</a:t>
            </a:r>
            <a:endParaRPr sz="4000" b="1">
              <a:solidFill>
                <a:srgbClr val="38761D"/>
              </a:solidFill>
            </a:endParaRPr>
          </a:p>
        </p:txBody>
      </p:sp>
      <p:pic>
        <p:nvPicPr>
          <p:cNvPr id="167" name="Google Shape;167;g24bbb208d5e_1_12"/>
          <p:cNvPicPr preferRelativeResize="0"/>
          <p:nvPr/>
        </p:nvPicPr>
        <p:blipFill rotWithShape="1">
          <a:blip r:embed="rId3">
            <a:alphaModFix/>
          </a:blip>
          <a:srcRect/>
          <a:stretch/>
        </p:blipFill>
        <p:spPr>
          <a:xfrm>
            <a:off x="1087875" y="2340551"/>
            <a:ext cx="1508151" cy="848334"/>
          </a:xfrm>
          <a:prstGeom prst="rect">
            <a:avLst/>
          </a:prstGeom>
          <a:noFill/>
          <a:ln>
            <a:noFill/>
          </a:ln>
        </p:spPr>
      </p:pic>
      <p:pic>
        <p:nvPicPr>
          <p:cNvPr id="168" name="Google Shape;168;g24bbb208d5e_1_12"/>
          <p:cNvPicPr preferRelativeResize="0"/>
          <p:nvPr/>
        </p:nvPicPr>
        <p:blipFill>
          <a:blip r:embed="rId4">
            <a:alphaModFix/>
          </a:blip>
          <a:stretch>
            <a:fillRect/>
          </a:stretch>
        </p:blipFill>
        <p:spPr>
          <a:xfrm>
            <a:off x="4080308" y="2338788"/>
            <a:ext cx="848349" cy="848349"/>
          </a:xfrm>
          <a:prstGeom prst="rect">
            <a:avLst/>
          </a:prstGeom>
          <a:noFill/>
          <a:ln>
            <a:noFill/>
          </a:ln>
        </p:spPr>
      </p:pic>
      <p:pic>
        <p:nvPicPr>
          <p:cNvPr id="169" name="Google Shape;169;g24bbb208d5e_1_12"/>
          <p:cNvPicPr preferRelativeResize="0"/>
          <p:nvPr/>
        </p:nvPicPr>
        <p:blipFill>
          <a:blip r:embed="rId5">
            <a:alphaModFix/>
          </a:blip>
          <a:stretch>
            <a:fillRect/>
          </a:stretch>
        </p:blipFill>
        <p:spPr>
          <a:xfrm>
            <a:off x="6644792" y="2340551"/>
            <a:ext cx="848348" cy="848349"/>
          </a:xfrm>
          <a:prstGeom prst="rect">
            <a:avLst/>
          </a:prstGeom>
          <a:noFill/>
          <a:ln>
            <a:noFill/>
          </a:ln>
        </p:spPr>
      </p:pic>
      <p:pic>
        <p:nvPicPr>
          <p:cNvPr id="170" name="Google Shape;170;g24bbb208d5e_1_12"/>
          <p:cNvPicPr preferRelativeResize="0"/>
          <p:nvPr/>
        </p:nvPicPr>
        <p:blipFill>
          <a:blip r:embed="rId6">
            <a:alphaModFix/>
          </a:blip>
          <a:stretch>
            <a:fillRect/>
          </a:stretch>
        </p:blipFill>
        <p:spPr>
          <a:xfrm>
            <a:off x="9131451" y="2340551"/>
            <a:ext cx="848349" cy="848349"/>
          </a:xfrm>
          <a:prstGeom prst="rect">
            <a:avLst/>
          </a:prstGeom>
          <a:noFill/>
          <a:ln>
            <a:noFill/>
          </a:ln>
        </p:spPr>
      </p:pic>
      <p:sp>
        <p:nvSpPr>
          <p:cNvPr id="171" name="Google Shape;171;g24bbb208d5e_1_12"/>
          <p:cNvSpPr txBox="1"/>
          <p:nvPr/>
        </p:nvSpPr>
        <p:spPr>
          <a:xfrm>
            <a:off x="1316075" y="3522700"/>
            <a:ext cx="124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2 Million visitors annually.</a:t>
            </a:r>
            <a:endParaRPr>
              <a:latin typeface="Avenir"/>
              <a:ea typeface="Avenir"/>
              <a:cs typeface="Avenir"/>
              <a:sym typeface="Avenir"/>
            </a:endParaRPr>
          </a:p>
        </p:txBody>
      </p:sp>
      <p:sp>
        <p:nvSpPr>
          <p:cNvPr id="172" name="Google Shape;172;g24bbb208d5e_1_12"/>
          <p:cNvSpPr txBox="1"/>
          <p:nvPr/>
        </p:nvSpPr>
        <p:spPr>
          <a:xfrm>
            <a:off x="1316075" y="3932350"/>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73" name="Google Shape;173;g24bbb208d5e_1_12"/>
          <p:cNvSpPr txBox="1"/>
          <p:nvPr/>
        </p:nvSpPr>
        <p:spPr>
          <a:xfrm>
            <a:off x="1316075" y="44494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74" name="Google Shape;174;g24bbb208d5e_1_12"/>
          <p:cNvSpPr txBox="1"/>
          <p:nvPr/>
        </p:nvSpPr>
        <p:spPr>
          <a:xfrm>
            <a:off x="1316075" y="4465575"/>
            <a:ext cx="124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Revenue in 2022: 55.1 Million</a:t>
            </a:r>
            <a:endParaRPr>
              <a:latin typeface="Avenir"/>
              <a:ea typeface="Avenir"/>
              <a:cs typeface="Avenir"/>
              <a:sym typeface="Avenir"/>
            </a:endParaRPr>
          </a:p>
        </p:txBody>
      </p:sp>
      <p:sp>
        <p:nvSpPr>
          <p:cNvPr id="175" name="Google Shape;175;g24bbb208d5e_1_12"/>
          <p:cNvSpPr txBox="1"/>
          <p:nvPr/>
        </p:nvSpPr>
        <p:spPr>
          <a:xfrm>
            <a:off x="3881675" y="3489913"/>
            <a:ext cx="124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400,000 visitors annually. </a:t>
            </a:r>
            <a:endParaRPr>
              <a:latin typeface="Avenir"/>
              <a:ea typeface="Avenir"/>
              <a:cs typeface="Avenir"/>
              <a:sym typeface="Avenir"/>
            </a:endParaRPr>
          </a:p>
        </p:txBody>
      </p:sp>
      <p:sp>
        <p:nvSpPr>
          <p:cNvPr id="176" name="Google Shape;176;g24bbb208d5e_1_12"/>
          <p:cNvSpPr txBox="1"/>
          <p:nvPr/>
        </p:nvSpPr>
        <p:spPr>
          <a:xfrm>
            <a:off x="3741225" y="3977700"/>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77" name="Google Shape;177;g24bbb208d5e_1_12"/>
          <p:cNvSpPr txBox="1"/>
          <p:nvPr/>
        </p:nvSpPr>
        <p:spPr>
          <a:xfrm>
            <a:off x="3881675" y="4524063"/>
            <a:ext cx="124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Revenue in 2022: 6.8 Million</a:t>
            </a:r>
            <a:endParaRPr>
              <a:latin typeface="Avenir"/>
              <a:ea typeface="Avenir"/>
              <a:cs typeface="Avenir"/>
              <a:sym typeface="Avenir"/>
            </a:endParaRPr>
          </a:p>
        </p:txBody>
      </p:sp>
      <p:sp>
        <p:nvSpPr>
          <p:cNvPr id="178" name="Google Shape;178;g24bbb208d5e_1_12"/>
          <p:cNvSpPr txBox="1"/>
          <p:nvPr/>
        </p:nvSpPr>
        <p:spPr>
          <a:xfrm>
            <a:off x="3741225" y="49875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79" name="Google Shape;179;g24bbb208d5e_1_12"/>
          <p:cNvSpPr txBox="1"/>
          <p:nvPr/>
        </p:nvSpPr>
        <p:spPr>
          <a:xfrm>
            <a:off x="6634200" y="3460625"/>
            <a:ext cx="124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&gt; 600,000 visitors annually. </a:t>
            </a:r>
            <a:endParaRPr>
              <a:latin typeface="Avenir"/>
              <a:ea typeface="Avenir"/>
              <a:cs typeface="Avenir"/>
              <a:sym typeface="Avenir"/>
            </a:endParaRPr>
          </a:p>
        </p:txBody>
      </p:sp>
      <p:sp>
        <p:nvSpPr>
          <p:cNvPr id="180" name="Google Shape;180;g24bbb208d5e_1_12"/>
          <p:cNvSpPr txBox="1"/>
          <p:nvPr/>
        </p:nvSpPr>
        <p:spPr>
          <a:xfrm>
            <a:off x="6634200" y="3977700"/>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81" name="Google Shape;181;g24bbb208d5e_1_12"/>
          <p:cNvSpPr txBox="1"/>
          <p:nvPr/>
        </p:nvSpPr>
        <p:spPr>
          <a:xfrm>
            <a:off x="6634200" y="4494775"/>
            <a:ext cx="124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Revenue in 2022: 90 Million</a:t>
            </a:r>
            <a:endParaRPr>
              <a:latin typeface="Avenir"/>
              <a:ea typeface="Avenir"/>
              <a:cs typeface="Avenir"/>
              <a:sym typeface="Avenir"/>
            </a:endParaRPr>
          </a:p>
        </p:txBody>
      </p:sp>
      <p:sp>
        <p:nvSpPr>
          <p:cNvPr id="182" name="Google Shape;182;g24bbb208d5e_1_12"/>
          <p:cNvSpPr txBox="1"/>
          <p:nvPr/>
        </p:nvSpPr>
        <p:spPr>
          <a:xfrm>
            <a:off x="6634200" y="4987525"/>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83" name="Google Shape;183;g24bbb208d5e_1_12"/>
          <p:cNvSpPr txBox="1"/>
          <p:nvPr/>
        </p:nvSpPr>
        <p:spPr>
          <a:xfrm>
            <a:off x="9096925" y="3431413"/>
            <a:ext cx="124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&gt; 1.5 Million visitors annually. </a:t>
            </a:r>
            <a:endParaRPr>
              <a:latin typeface="Avenir"/>
              <a:ea typeface="Avenir"/>
              <a:cs typeface="Avenir"/>
              <a:sym typeface="Avenir"/>
            </a:endParaRPr>
          </a:p>
        </p:txBody>
      </p:sp>
      <p:sp>
        <p:nvSpPr>
          <p:cNvPr id="184" name="Google Shape;184;g24bbb208d5e_1_12"/>
          <p:cNvSpPr txBox="1"/>
          <p:nvPr/>
        </p:nvSpPr>
        <p:spPr>
          <a:xfrm>
            <a:off x="9096925" y="3948488"/>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85" name="Google Shape;185;g24bbb208d5e_1_12"/>
          <p:cNvSpPr txBox="1"/>
          <p:nvPr/>
        </p:nvSpPr>
        <p:spPr>
          <a:xfrm>
            <a:off x="9096925" y="4465563"/>
            <a:ext cx="1245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Avenir"/>
                <a:ea typeface="Avenir"/>
                <a:cs typeface="Avenir"/>
                <a:sym typeface="Avenir"/>
              </a:rPr>
              <a:t>Revenue in 2022: 51.0 Million</a:t>
            </a:r>
            <a:endParaRPr>
              <a:latin typeface="Avenir"/>
              <a:ea typeface="Avenir"/>
              <a:cs typeface="Avenir"/>
              <a:sym typeface="Avenir"/>
            </a:endParaRPr>
          </a:p>
        </p:txBody>
      </p:sp>
      <p:sp>
        <p:nvSpPr>
          <p:cNvPr id="186" name="Google Shape;186;g24bbb208d5e_1_12"/>
          <p:cNvSpPr txBox="1"/>
          <p:nvPr/>
        </p:nvSpPr>
        <p:spPr>
          <a:xfrm>
            <a:off x="9096925" y="4958313"/>
            <a:ext cx="124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title"/>
          </p:nvPr>
        </p:nvSpPr>
        <p:spPr>
          <a:xfrm>
            <a:off x="838200" y="68103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000"/>
              <a:buFont typeface="EB Garamond"/>
              <a:buNone/>
            </a:pPr>
            <a:r>
              <a:rPr lang="en-US" sz="4000" b="1"/>
              <a:t>Competitive and Business Review</a:t>
            </a:r>
            <a:br>
              <a:rPr lang="en-US" sz="4000"/>
            </a:br>
            <a:r>
              <a:rPr lang="en-US" sz="3200" b="1">
                <a:solidFill>
                  <a:srgbClr val="38761D"/>
                </a:solidFill>
              </a:rPr>
              <a:t>Category Positioning</a:t>
            </a:r>
            <a:endParaRPr sz="4000" b="1">
              <a:solidFill>
                <a:srgbClr val="38761D"/>
              </a:solidFill>
            </a:endParaRPr>
          </a:p>
        </p:txBody>
      </p:sp>
      <p:pic>
        <p:nvPicPr>
          <p:cNvPr id="192" name="Google Shape;192;p5"/>
          <p:cNvPicPr preferRelativeResize="0"/>
          <p:nvPr/>
        </p:nvPicPr>
        <p:blipFill rotWithShape="1">
          <a:blip r:embed="rId3">
            <a:alphaModFix/>
          </a:blip>
          <a:srcRect/>
          <a:stretch/>
        </p:blipFill>
        <p:spPr>
          <a:xfrm>
            <a:off x="10687051" y="515384"/>
            <a:ext cx="1118424" cy="629113"/>
          </a:xfrm>
          <a:prstGeom prst="rect">
            <a:avLst/>
          </a:prstGeom>
          <a:noFill/>
          <a:ln>
            <a:noFill/>
          </a:ln>
        </p:spPr>
      </p:pic>
      <p:sp>
        <p:nvSpPr>
          <p:cNvPr id="193" name="Google Shape;193;p5"/>
          <p:cNvSpPr txBox="1"/>
          <p:nvPr/>
        </p:nvSpPr>
        <p:spPr>
          <a:xfrm>
            <a:off x="1191500" y="2597775"/>
            <a:ext cx="4535700" cy="2385900"/>
          </a:xfrm>
          <a:prstGeom prst="rect">
            <a:avLst/>
          </a:prstGeom>
          <a:noFill/>
          <a:ln w="38100" cap="flat" cmpd="sng">
            <a:solidFill>
              <a:srgbClr val="93CED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1">
                <a:solidFill>
                  <a:srgbClr val="213B33"/>
                </a:solidFill>
                <a:latin typeface="Avenir"/>
                <a:ea typeface="Avenir"/>
                <a:cs typeface="Avenir"/>
                <a:sym typeface="Avenir"/>
              </a:rPr>
              <a:t>Shedd Aquarium </a:t>
            </a:r>
            <a:endParaRPr sz="2200" b="1">
              <a:solidFill>
                <a:srgbClr val="213B33"/>
              </a:solidFill>
              <a:latin typeface="Avenir"/>
              <a:ea typeface="Avenir"/>
              <a:cs typeface="Avenir"/>
              <a:sym typeface="Avenir"/>
            </a:endParaRPr>
          </a:p>
          <a:p>
            <a:pPr marL="0" marR="0" lvl="0" indent="0" algn="just" rtl="0">
              <a:spcBef>
                <a:spcPts val="0"/>
              </a:spcBef>
              <a:spcAft>
                <a:spcPts val="0"/>
              </a:spcAft>
              <a:buNone/>
            </a:pPr>
            <a:endParaRPr sz="2200" b="1">
              <a:solidFill>
                <a:srgbClr val="213B33"/>
              </a:solidFill>
              <a:latin typeface="Avenir"/>
              <a:ea typeface="Avenir"/>
              <a:cs typeface="Avenir"/>
              <a:sym typeface="Avenir"/>
            </a:endParaRPr>
          </a:p>
          <a:p>
            <a:pPr marL="457200" marR="0" lvl="0" indent="-361950" algn="l" rtl="0">
              <a:spcBef>
                <a:spcPts val="0"/>
              </a:spcBef>
              <a:spcAft>
                <a:spcPts val="0"/>
              </a:spcAft>
              <a:buClr>
                <a:srgbClr val="213B33"/>
              </a:buClr>
              <a:buSzPts val="2100"/>
              <a:buFont typeface="Avenir"/>
              <a:buChar char="●"/>
            </a:pPr>
            <a:r>
              <a:rPr lang="en-US" sz="2100">
                <a:solidFill>
                  <a:srgbClr val="213B33"/>
                </a:solidFill>
                <a:latin typeface="Avenir"/>
                <a:ea typeface="Avenir"/>
                <a:cs typeface="Avenir"/>
                <a:sym typeface="Avenir"/>
              </a:rPr>
              <a:t>Known for its extensive collection of aquatic species. </a:t>
            </a:r>
            <a:endParaRPr sz="2100">
              <a:solidFill>
                <a:srgbClr val="213B33"/>
              </a:solidFill>
              <a:latin typeface="Avenir"/>
              <a:ea typeface="Avenir"/>
              <a:cs typeface="Avenir"/>
              <a:sym typeface="Avenir"/>
            </a:endParaRPr>
          </a:p>
          <a:p>
            <a:pPr marL="457200" marR="0" lvl="0" indent="-361950" algn="l" rtl="0">
              <a:spcBef>
                <a:spcPts val="0"/>
              </a:spcBef>
              <a:spcAft>
                <a:spcPts val="0"/>
              </a:spcAft>
              <a:buClr>
                <a:srgbClr val="213B33"/>
              </a:buClr>
              <a:buSzPts val="2100"/>
              <a:buFont typeface="Avenir"/>
              <a:buChar char="●"/>
            </a:pPr>
            <a:r>
              <a:rPr lang="en-US" sz="2100">
                <a:solidFill>
                  <a:srgbClr val="213B33"/>
                </a:solidFill>
                <a:latin typeface="Avenir"/>
                <a:ea typeface="Avenir"/>
                <a:cs typeface="Avenir"/>
                <a:sym typeface="Avenir"/>
              </a:rPr>
              <a:t>Leading institution for marine research, conservation, and education. </a:t>
            </a:r>
            <a:endParaRPr sz="2100">
              <a:solidFill>
                <a:srgbClr val="213B33"/>
              </a:solidFill>
              <a:latin typeface="Avenir"/>
              <a:ea typeface="Avenir"/>
              <a:cs typeface="Avenir"/>
              <a:sym typeface="Avenir"/>
            </a:endParaRPr>
          </a:p>
        </p:txBody>
      </p:sp>
      <p:pic>
        <p:nvPicPr>
          <p:cNvPr id="194" name="Google Shape;194;p5"/>
          <p:cNvPicPr preferRelativeResize="0"/>
          <p:nvPr/>
        </p:nvPicPr>
        <p:blipFill>
          <a:blip r:embed="rId4">
            <a:alphaModFix/>
          </a:blip>
          <a:stretch>
            <a:fillRect/>
          </a:stretch>
        </p:blipFill>
        <p:spPr>
          <a:xfrm>
            <a:off x="6184400" y="2159000"/>
            <a:ext cx="5169398" cy="3445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4a0cd6ab53_0_0"/>
          <p:cNvSpPr txBox="1">
            <a:spLocks noGrp="1"/>
          </p:cNvSpPr>
          <p:nvPr>
            <p:ph type="title"/>
          </p:nvPr>
        </p:nvSpPr>
        <p:spPr>
          <a:xfrm>
            <a:off x="838200" y="68103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000"/>
              <a:buFont typeface="EB Garamond"/>
              <a:buNone/>
            </a:pPr>
            <a:r>
              <a:rPr lang="en-US" sz="4000" b="1"/>
              <a:t>Competitive and Business Review</a:t>
            </a:r>
            <a:br>
              <a:rPr lang="en-US" sz="4000"/>
            </a:br>
            <a:r>
              <a:rPr lang="en-US" sz="3200" b="1">
                <a:solidFill>
                  <a:srgbClr val="38761D"/>
                </a:solidFill>
              </a:rPr>
              <a:t>Category Positioning</a:t>
            </a:r>
            <a:endParaRPr sz="4000" b="1">
              <a:solidFill>
                <a:srgbClr val="38761D"/>
              </a:solidFill>
            </a:endParaRPr>
          </a:p>
        </p:txBody>
      </p:sp>
      <p:sp>
        <p:nvSpPr>
          <p:cNvPr id="200" name="Google Shape;200;g24a0cd6ab53_0_0"/>
          <p:cNvSpPr txBox="1"/>
          <p:nvPr/>
        </p:nvSpPr>
        <p:spPr>
          <a:xfrm>
            <a:off x="953500" y="2413225"/>
            <a:ext cx="4834200" cy="3124500"/>
          </a:xfrm>
          <a:prstGeom prst="rect">
            <a:avLst/>
          </a:prstGeom>
          <a:noFill/>
          <a:ln w="38100" cap="flat" cmpd="sng">
            <a:solidFill>
              <a:srgbClr val="93CED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1">
                <a:solidFill>
                  <a:srgbClr val="213B33"/>
                </a:solidFill>
                <a:latin typeface="Avenir"/>
                <a:ea typeface="Avenir"/>
                <a:cs typeface="Avenir"/>
                <a:sym typeface="Avenir"/>
              </a:rPr>
              <a:t>Chicago Children's Museum</a:t>
            </a:r>
            <a:endParaRPr sz="2200" b="1">
              <a:solidFill>
                <a:srgbClr val="213B33"/>
              </a:solidFill>
              <a:latin typeface="Avenir"/>
              <a:ea typeface="Avenir"/>
              <a:cs typeface="Avenir"/>
              <a:sym typeface="Avenir"/>
            </a:endParaRPr>
          </a:p>
          <a:p>
            <a:pPr marL="0" marR="0" lvl="0" indent="0" algn="just" rtl="0">
              <a:spcBef>
                <a:spcPts val="0"/>
              </a:spcBef>
              <a:spcAft>
                <a:spcPts val="0"/>
              </a:spcAft>
              <a:buNone/>
            </a:pPr>
            <a:endParaRPr b="1">
              <a:solidFill>
                <a:srgbClr val="213B33"/>
              </a:solidFill>
              <a:latin typeface="Avenir"/>
              <a:ea typeface="Avenir"/>
              <a:cs typeface="Avenir"/>
              <a:sym typeface="Avenir"/>
            </a:endParaRPr>
          </a:p>
          <a:p>
            <a:pPr marL="457200" marR="0" lvl="0" indent="-361950" algn="l" rtl="0">
              <a:spcBef>
                <a:spcPts val="0"/>
              </a:spcBef>
              <a:spcAft>
                <a:spcPts val="0"/>
              </a:spcAft>
              <a:buClr>
                <a:srgbClr val="213B33"/>
              </a:buClr>
              <a:buSzPts val="2100"/>
              <a:buFont typeface="Avenir"/>
              <a:buChar char="●"/>
            </a:pPr>
            <a:r>
              <a:rPr lang="en-US" sz="2100">
                <a:solidFill>
                  <a:srgbClr val="213B33"/>
                </a:solidFill>
                <a:latin typeface="Avenir"/>
                <a:ea typeface="Avenir"/>
                <a:cs typeface="Avenir"/>
                <a:sym typeface="Avenir"/>
              </a:rPr>
              <a:t>Interactive exhibits and activities that promote learning and playfulness. </a:t>
            </a:r>
            <a:endParaRPr sz="2100">
              <a:solidFill>
                <a:srgbClr val="213B33"/>
              </a:solidFill>
              <a:latin typeface="Avenir"/>
              <a:ea typeface="Avenir"/>
              <a:cs typeface="Avenir"/>
              <a:sym typeface="Avenir"/>
            </a:endParaRPr>
          </a:p>
          <a:p>
            <a:pPr marL="457200" marR="0" lvl="0" indent="-361950" algn="l" rtl="0">
              <a:spcBef>
                <a:spcPts val="0"/>
              </a:spcBef>
              <a:spcAft>
                <a:spcPts val="0"/>
              </a:spcAft>
              <a:buClr>
                <a:srgbClr val="213B33"/>
              </a:buClr>
              <a:buSzPts val="2100"/>
              <a:buFont typeface="Avenir"/>
              <a:buChar char="●"/>
            </a:pPr>
            <a:r>
              <a:rPr lang="en-US" sz="2100">
                <a:solidFill>
                  <a:srgbClr val="213B33"/>
                </a:solidFill>
                <a:latin typeface="Avenir"/>
                <a:ea typeface="Avenir"/>
                <a:cs typeface="Avenir"/>
                <a:sym typeface="Avenir"/>
              </a:rPr>
              <a:t>Stimulating and educational experiences where children can explore different topics and concepts.</a:t>
            </a:r>
            <a:endParaRPr sz="2100"/>
          </a:p>
          <a:p>
            <a:pPr marL="0" marR="0" lvl="0" indent="0" algn="just" rtl="0">
              <a:spcBef>
                <a:spcPts val="0"/>
              </a:spcBef>
              <a:spcAft>
                <a:spcPts val="0"/>
              </a:spcAft>
              <a:buNone/>
            </a:pPr>
            <a:endParaRPr sz="1400" b="0" i="0" u="none" strike="noStrike" cap="none">
              <a:solidFill>
                <a:srgbClr val="0070C0"/>
              </a:solidFill>
              <a:latin typeface="Avenir"/>
              <a:ea typeface="Avenir"/>
              <a:cs typeface="Avenir"/>
              <a:sym typeface="Avenir"/>
            </a:endParaRPr>
          </a:p>
        </p:txBody>
      </p:sp>
      <p:pic>
        <p:nvPicPr>
          <p:cNvPr id="201" name="Google Shape;201;g24a0cd6ab53_0_0"/>
          <p:cNvPicPr preferRelativeResize="0"/>
          <p:nvPr/>
        </p:nvPicPr>
        <p:blipFill rotWithShape="1">
          <a:blip r:embed="rId3">
            <a:alphaModFix/>
          </a:blip>
          <a:srcRect l="4352" r="6089"/>
          <a:stretch/>
        </p:blipFill>
        <p:spPr>
          <a:xfrm>
            <a:off x="6152400" y="2333512"/>
            <a:ext cx="5232025" cy="3283925"/>
          </a:xfrm>
          <a:prstGeom prst="rect">
            <a:avLst/>
          </a:prstGeom>
          <a:noFill/>
          <a:ln>
            <a:noFill/>
          </a:ln>
        </p:spPr>
      </p:pic>
      <p:pic>
        <p:nvPicPr>
          <p:cNvPr id="202" name="Google Shape;202;g24a0cd6ab53_0_0"/>
          <p:cNvPicPr preferRelativeResize="0"/>
          <p:nvPr/>
        </p:nvPicPr>
        <p:blipFill>
          <a:blip r:embed="rId4">
            <a:alphaModFix/>
          </a:blip>
          <a:stretch>
            <a:fillRect/>
          </a:stretch>
        </p:blipFill>
        <p:spPr>
          <a:xfrm>
            <a:off x="10886101" y="594075"/>
            <a:ext cx="711325" cy="711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4a0cd6ab53_0_7"/>
          <p:cNvSpPr txBox="1">
            <a:spLocks noGrp="1"/>
          </p:cNvSpPr>
          <p:nvPr>
            <p:ph type="title"/>
          </p:nvPr>
        </p:nvSpPr>
        <p:spPr>
          <a:xfrm>
            <a:off x="838200" y="68103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000"/>
              <a:buFont typeface="EB Garamond"/>
              <a:buNone/>
            </a:pPr>
            <a:r>
              <a:rPr lang="en-US" sz="4000" b="1"/>
              <a:t>Competitive and Business Review</a:t>
            </a:r>
            <a:br>
              <a:rPr lang="en-US" sz="4000"/>
            </a:br>
            <a:r>
              <a:rPr lang="en-US" sz="3200" b="1">
                <a:solidFill>
                  <a:srgbClr val="38761D"/>
                </a:solidFill>
              </a:rPr>
              <a:t>Category Positioning</a:t>
            </a:r>
            <a:endParaRPr sz="4000" b="1">
              <a:solidFill>
                <a:srgbClr val="38761D"/>
              </a:solidFill>
            </a:endParaRPr>
          </a:p>
        </p:txBody>
      </p:sp>
      <p:sp>
        <p:nvSpPr>
          <p:cNvPr id="208" name="Google Shape;208;g24a0cd6ab53_0_7"/>
          <p:cNvSpPr txBox="1"/>
          <p:nvPr/>
        </p:nvSpPr>
        <p:spPr>
          <a:xfrm>
            <a:off x="987851" y="2650225"/>
            <a:ext cx="4886700" cy="2262600"/>
          </a:xfrm>
          <a:prstGeom prst="rect">
            <a:avLst/>
          </a:prstGeom>
          <a:noFill/>
          <a:ln w="38100" cap="flat" cmpd="sng">
            <a:solidFill>
              <a:srgbClr val="93CED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1">
                <a:solidFill>
                  <a:srgbClr val="213B33"/>
                </a:solidFill>
                <a:latin typeface="Avenir"/>
                <a:ea typeface="Avenir"/>
                <a:cs typeface="Avenir"/>
                <a:sym typeface="Avenir"/>
              </a:rPr>
              <a:t>Field Museum</a:t>
            </a:r>
            <a:endParaRPr sz="2200" b="1">
              <a:solidFill>
                <a:srgbClr val="213B33"/>
              </a:solidFill>
              <a:latin typeface="Avenir"/>
              <a:ea typeface="Avenir"/>
              <a:cs typeface="Avenir"/>
              <a:sym typeface="Avenir"/>
            </a:endParaRPr>
          </a:p>
          <a:p>
            <a:pPr marL="0" marR="0" lvl="0" indent="0" algn="just" rtl="0">
              <a:spcBef>
                <a:spcPts val="0"/>
              </a:spcBef>
              <a:spcAft>
                <a:spcPts val="0"/>
              </a:spcAft>
              <a:buNone/>
            </a:pPr>
            <a:endParaRPr b="1">
              <a:solidFill>
                <a:srgbClr val="213B33"/>
              </a:solidFill>
              <a:latin typeface="Avenir"/>
              <a:ea typeface="Avenir"/>
              <a:cs typeface="Avenir"/>
              <a:sym typeface="Avenir"/>
            </a:endParaRPr>
          </a:p>
          <a:p>
            <a:pPr marL="457200" marR="0" lvl="0" indent="-361950" algn="l" rtl="0">
              <a:spcBef>
                <a:spcPts val="0"/>
              </a:spcBef>
              <a:spcAft>
                <a:spcPts val="0"/>
              </a:spcAft>
              <a:buClr>
                <a:srgbClr val="213B33"/>
              </a:buClr>
              <a:buSzPts val="2100"/>
              <a:buFont typeface="Avenir"/>
              <a:buChar char="●"/>
            </a:pPr>
            <a:r>
              <a:rPr lang="en-US" sz="2100">
                <a:solidFill>
                  <a:srgbClr val="213B33"/>
                </a:solidFill>
                <a:latin typeface="Avenir"/>
                <a:ea typeface="Avenir"/>
                <a:cs typeface="Avenir"/>
                <a:sym typeface="Avenir"/>
              </a:rPr>
              <a:t>Aims to engage visitors of all ages and inspire curiosity and understanding of the world's biodiversity, ancient civilizations, and ecosystems. </a:t>
            </a:r>
            <a:endParaRPr sz="2100" b="0" i="0" u="none" strike="noStrike" cap="none">
              <a:solidFill>
                <a:srgbClr val="0070C0"/>
              </a:solidFill>
              <a:latin typeface="Avenir"/>
              <a:ea typeface="Avenir"/>
              <a:cs typeface="Avenir"/>
              <a:sym typeface="Avenir"/>
            </a:endParaRPr>
          </a:p>
        </p:txBody>
      </p:sp>
      <p:pic>
        <p:nvPicPr>
          <p:cNvPr id="209" name="Google Shape;209;g24a0cd6ab53_0_7"/>
          <p:cNvPicPr preferRelativeResize="0"/>
          <p:nvPr/>
        </p:nvPicPr>
        <p:blipFill rotWithShape="1">
          <a:blip r:embed="rId3">
            <a:alphaModFix/>
          </a:blip>
          <a:srcRect r="11402"/>
          <a:stretch/>
        </p:blipFill>
        <p:spPr>
          <a:xfrm>
            <a:off x="6184300" y="2198475"/>
            <a:ext cx="5326851" cy="3288175"/>
          </a:xfrm>
          <a:prstGeom prst="rect">
            <a:avLst/>
          </a:prstGeom>
          <a:noFill/>
          <a:ln>
            <a:noFill/>
          </a:ln>
        </p:spPr>
      </p:pic>
      <p:pic>
        <p:nvPicPr>
          <p:cNvPr id="210" name="Google Shape;210;g24a0cd6ab53_0_7"/>
          <p:cNvPicPr preferRelativeResize="0"/>
          <p:nvPr/>
        </p:nvPicPr>
        <p:blipFill>
          <a:blip r:embed="rId4">
            <a:alphaModFix/>
          </a:blip>
          <a:stretch>
            <a:fillRect/>
          </a:stretch>
        </p:blipFill>
        <p:spPr>
          <a:xfrm>
            <a:off x="10940647" y="583425"/>
            <a:ext cx="570500" cy="570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4a0cd6ab53_0_14"/>
          <p:cNvSpPr txBox="1">
            <a:spLocks noGrp="1"/>
          </p:cNvSpPr>
          <p:nvPr>
            <p:ph type="title"/>
          </p:nvPr>
        </p:nvSpPr>
        <p:spPr>
          <a:xfrm>
            <a:off x="838200" y="68103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4000"/>
              <a:buFont typeface="EB Garamond"/>
              <a:buNone/>
            </a:pPr>
            <a:r>
              <a:rPr lang="en-US" sz="4000" b="1"/>
              <a:t>Competitive and Business Review</a:t>
            </a:r>
            <a:br>
              <a:rPr lang="en-US" sz="4000"/>
            </a:br>
            <a:r>
              <a:rPr lang="en-US" sz="3200" b="1">
                <a:solidFill>
                  <a:srgbClr val="38761D"/>
                </a:solidFill>
              </a:rPr>
              <a:t>Category Positioning</a:t>
            </a:r>
            <a:endParaRPr sz="4000" b="1">
              <a:solidFill>
                <a:srgbClr val="38761D"/>
              </a:solidFill>
            </a:endParaRPr>
          </a:p>
        </p:txBody>
      </p:sp>
      <p:sp>
        <p:nvSpPr>
          <p:cNvPr id="216" name="Google Shape;216;g24a0cd6ab53_0_14"/>
          <p:cNvSpPr txBox="1"/>
          <p:nvPr/>
        </p:nvSpPr>
        <p:spPr>
          <a:xfrm>
            <a:off x="772386" y="2647021"/>
            <a:ext cx="5262600" cy="2370300"/>
          </a:xfrm>
          <a:prstGeom prst="rect">
            <a:avLst/>
          </a:prstGeom>
          <a:noFill/>
          <a:ln w="38100" cap="flat" cmpd="sng">
            <a:solidFill>
              <a:srgbClr val="93CED5"/>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1">
                <a:solidFill>
                  <a:schemeClr val="dk1"/>
                </a:solidFill>
                <a:latin typeface="Avenir"/>
                <a:ea typeface="Avenir"/>
                <a:cs typeface="Avenir"/>
                <a:sym typeface="Avenir"/>
              </a:rPr>
              <a:t>Art Institute of Chicago</a:t>
            </a:r>
            <a:endParaRPr sz="2200" b="1">
              <a:solidFill>
                <a:schemeClr val="dk1"/>
              </a:solidFill>
              <a:latin typeface="Avenir"/>
              <a:ea typeface="Avenir"/>
              <a:cs typeface="Avenir"/>
              <a:sym typeface="Avenir"/>
            </a:endParaRPr>
          </a:p>
          <a:p>
            <a:pPr marL="0" marR="0" lvl="0" indent="0" algn="just" rtl="0">
              <a:spcBef>
                <a:spcPts val="0"/>
              </a:spcBef>
              <a:spcAft>
                <a:spcPts val="0"/>
              </a:spcAft>
              <a:buNone/>
            </a:pPr>
            <a:endParaRPr sz="2100" b="1">
              <a:solidFill>
                <a:schemeClr val="dk1"/>
              </a:solidFill>
              <a:latin typeface="Avenir"/>
              <a:ea typeface="Avenir"/>
              <a:cs typeface="Avenir"/>
              <a:sym typeface="Avenir"/>
            </a:endParaRPr>
          </a:p>
          <a:p>
            <a:pPr marL="457200" marR="0" lvl="0" indent="-361950" algn="l" rtl="0">
              <a:spcBef>
                <a:spcPts val="0"/>
              </a:spcBef>
              <a:spcAft>
                <a:spcPts val="0"/>
              </a:spcAft>
              <a:buClr>
                <a:schemeClr val="dk1"/>
              </a:buClr>
              <a:buSzPts val="2100"/>
              <a:buFont typeface="Avenir"/>
              <a:buChar char="●"/>
            </a:pPr>
            <a:r>
              <a:rPr lang="en-US" sz="2100">
                <a:solidFill>
                  <a:schemeClr val="dk1"/>
                </a:solidFill>
                <a:latin typeface="Avenir"/>
                <a:ea typeface="Avenir"/>
                <a:cs typeface="Avenir"/>
                <a:sym typeface="Avenir"/>
              </a:rPr>
              <a:t>With an extensive collection showcasing various art movements, and styles, it offers diverse exhibitions, educational programs, and events that celebrate artistic expression.</a:t>
            </a:r>
            <a:endParaRPr sz="2100" b="0" i="0" u="none" strike="noStrike" cap="none">
              <a:solidFill>
                <a:schemeClr val="dk1"/>
              </a:solidFill>
              <a:latin typeface="Avenir"/>
              <a:ea typeface="Avenir"/>
              <a:cs typeface="Avenir"/>
              <a:sym typeface="Avenir"/>
            </a:endParaRPr>
          </a:p>
        </p:txBody>
      </p:sp>
      <p:pic>
        <p:nvPicPr>
          <p:cNvPr id="217" name="Google Shape;217;g24a0cd6ab53_0_14"/>
          <p:cNvPicPr preferRelativeResize="0"/>
          <p:nvPr/>
        </p:nvPicPr>
        <p:blipFill>
          <a:blip r:embed="rId3">
            <a:alphaModFix/>
          </a:blip>
          <a:stretch>
            <a:fillRect/>
          </a:stretch>
        </p:blipFill>
        <p:spPr>
          <a:xfrm>
            <a:off x="6389751" y="2277151"/>
            <a:ext cx="5121976" cy="3413824"/>
          </a:xfrm>
          <a:prstGeom prst="rect">
            <a:avLst/>
          </a:prstGeom>
          <a:noFill/>
          <a:ln>
            <a:noFill/>
          </a:ln>
        </p:spPr>
      </p:pic>
      <p:pic>
        <p:nvPicPr>
          <p:cNvPr id="218" name="Google Shape;218;g24a0cd6ab53_0_14"/>
          <p:cNvPicPr preferRelativeResize="0"/>
          <p:nvPr/>
        </p:nvPicPr>
        <p:blipFill>
          <a:blip r:embed="rId4">
            <a:alphaModFix/>
          </a:blip>
          <a:stretch>
            <a:fillRect/>
          </a:stretch>
        </p:blipFill>
        <p:spPr>
          <a:xfrm>
            <a:off x="10882600" y="594075"/>
            <a:ext cx="629125" cy="629125"/>
          </a:xfrm>
          <a:prstGeom prst="rect">
            <a:avLst/>
          </a:prstGeom>
          <a:noFill/>
          <a:ln>
            <a:noFill/>
          </a:ln>
        </p:spPr>
      </p:pic>
    </p:spTree>
  </p:cSld>
  <p:clrMapOvr>
    <a:masterClrMapping/>
  </p:clrMapOvr>
</p:sld>
</file>

<file path=ppt/theme/theme1.xml><?xml version="1.0" encoding="utf-8"?>
<a:theme xmlns:a="http://schemas.openxmlformats.org/drawingml/2006/main" name="LuminousVTI">
  <a:themeElements>
    <a:clrScheme name="AnalogousFromLightSeedLeftStep">
      <a:dk1>
        <a:srgbClr val="000000"/>
      </a:dk1>
      <a:lt1>
        <a:srgbClr val="FFFFFF"/>
      </a:lt1>
      <a:dk2>
        <a:srgbClr val="213B33"/>
      </a:dk2>
      <a:lt2>
        <a:srgbClr val="E8E3E2"/>
      </a:lt2>
      <a:accent1>
        <a:srgbClr val="4EAFBA"/>
      </a:accent1>
      <a:accent2>
        <a:srgbClr val="4DB392"/>
      </a:accent2>
      <a:accent3>
        <a:srgbClr val="4FB369"/>
      </a:accent3>
      <a:accent4>
        <a:srgbClr val="5DB54E"/>
      </a:accent4>
      <a:accent5>
        <a:srgbClr val="89AA5D"/>
      </a:accent5>
      <a:accent6>
        <a:srgbClr val="A3A546"/>
      </a:accent6>
      <a:hlink>
        <a:srgbClr val="AE7069"/>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1630</Words>
  <Application>Microsoft Macintosh PowerPoint</Application>
  <PresentationFormat>Widescreen</PresentationFormat>
  <Paragraphs>264</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Noto Sans Symbols</vt:lpstr>
      <vt:lpstr>Avenir</vt:lpstr>
      <vt:lpstr>EB Garamond</vt:lpstr>
      <vt:lpstr>Arial</vt:lpstr>
      <vt:lpstr>LuminousVTI</vt:lpstr>
      <vt:lpstr> SHEDD AQUARIUM The perfect getaway when you can’t get away.  </vt:lpstr>
      <vt:lpstr>Competitive and Business Review Main Business Issues</vt:lpstr>
      <vt:lpstr>Competitive and Business Review</vt:lpstr>
      <vt:lpstr>Competitive and Business Review Category Positioning</vt:lpstr>
      <vt:lpstr>Competitive and Business Review Category Positioning</vt:lpstr>
      <vt:lpstr>Competitive and Business Review Category Positioning</vt:lpstr>
      <vt:lpstr>Competitive and Business Review Category Positioning</vt:lpstr>
      <vt:lpstr>Competitive and Business Review Category Positioning</vt:lpstr>
      <vt:lpstr>Competitive and Business Review Category Positioning</vt:lpstr>
      <vt:lpstr>Insights</vt:lpstr>
      <vt:lpstr>Strategy for Shedd</vt:lpstr>
      <vt:lpstr>Strategy for Shedd</vt:lpstr>
      <vt:lpstr>PowerPoint Presentation</vt:lpstr>
      <vt:lpstr>Target Audience Families with young children in the Chicagoland area</vt:lpstr>
      <vt:lpstr>Target Audience Families with young children in the Chicagoland area</vt:lpstr>
      <vt:lpstr>Strategy Statement (CTB)</vt:lpstr>
      <vt:lpstr>Creative Tagline</vt:lpstr>
      <vt:lpstr>PowerPoint Presentation</vt:lpstr>
      <vt:lpstr>PowerPoint Presentation</vt:lpstr>
      <vt:lpstr>PowerPoint Presentation</vt:lpstr>
      <vt:lpstr>Owned Media: TikTok</vt:lpstr>
      <vt:lpstr>Instagram</vt:lpstr>
      <vt:lpstr>TV-Spot </vt:lpstr>
      <vt:lpstr>PowerPoint Presentation</vt:lpstr>
      <vt:lpstr>PowerPoint Presentation</vt:lpstr>
      <vt:lpstr>PowerPoint Presentation</vt:lpstr>
      <vt:lpstr>PowerPoint Presentation</vt:lpstr>
      <vt:lpstr>PowerPoint Presentation</vt:lpstr>
      <vt:lpstr>Beach Cleanup Sponsored by Shedd</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Camila Cordoba</dc:creator>
  <cp:lastModifiedBy>Wagy, Lauren</cp:lastModifiedBy>
  <cp:revision>1</cp:revision>
  <dcterms:created xsi:type="dcterms:W3CDTF">2023-05-24T22:53:06Z</dcterms:created>
  <dcterms:modified xsi:type="dcterms:W3CDTF">2025-05-23T18:54:23Z</dcterms:modified>
</cp:coreProperties>
</file>